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60" r:id="rId5"/>
    <p:sldId id="262" r:id="rId6"/>
    <p:sldId id="259"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7A"/>
    <a:srgbClr val="00384D"/>
    <a:srgbClr val="0B14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2"/>
    <p:restoredTop sz="92448"/>
  </p:normalViewPr>
  <p:slideViewPr>
    <p:cSldViewPr snapToGrid="0">
      <p:cViewPr varScale="1">
        <p:scale>
          <a:sx n="66" d="100"/>
          <a:sy n="66" d="100"/>
        </p:scale>
        <p:origin x="8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553BC-1443-6043-B71B-249EE2F46B1C}" type="datetimeFigureOut">
              <a:rPr lang="en-US" smtClean="0"/>
              <a:t>11/14/2022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1C95B4-9F18-A94B-85AD-063E9989AFE6}" type="slidenum">
              <a:rPr lang="en-US" smtClean="0"/>
              <a:t>‹#›</a:t>
            </a:fld>
            <a:endParaRPr lang="en-US"/>
          </a:p>
        </p:txBody>
      </p:sp>
    </p:spTree>
    <p:extLst>
      <p:ext uri="{BB962C8B-B14F-4D97-AF65-F5344CB8AC3E}">
        <p14:creationId xmlns:p14="http://schemas.microsoft.com/office/powerpoint/2010/main" val="2357546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07D0-A3B4-743C-DA0C-EDA844C292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9E8077-F6C3-9E9A-23D8-2FE6E15B6A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D8052C-A87B-EB3C-8FC5-2196820D855C}"/>
              </a:ext>
            </a:extLst>
          </p:cNvPr>
          <p:cNvSpPr>
            <a:spLocks noGrp="1"/>
          </p:cNvSpPr>
          <p:nvPr>
            <p:ph type="dt" sz="half" idx="10"/>
          </p:nvPr>
        </p:nvSpPr>
        <p:spPr/>
        <p:txBody>
          <a:bodyPr/>
          <a:lstStyle/>
          <a:p>
            <a:fld id="{CE6BCDBC-D449-6A49-BDD4-5ADE42572842}" type="datetime1">
              <a:rPr lang="en-US" smtClean="0"/>
              <a:t>11/14/2022</a:t>
            </a:fld>
            <a:endParaRPr lang="en-US"/>
          </a:p>
        </p:txBody>
      </p:sp>
      <p:sp>
        <p:nvSpPr>
          <p:cNvPr id="5" name="Footer Placeholder 4">
            <a:extLst>
              <a:ext uri="{FF2B5EF4-FFF2-40B4-BE49-F238E27FC236}">
                <a16:creationId xmlns:a16="http://schemas.microsoft.com/office/drawing/2014/main" id="{83D55612-8923-CE9A-7705-69FB66C045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EFA945-3B85-5BE8-059B-DDBA97608479}"/>
              </a:ext>
            </a:extLst>
          </p:cNvPr>
          <p:cNvSpPr>
            <a:spLocks noGrp="1"/>
          </p:cNvSpPr>
          <p:nvPr>
            <p:ph type="sldNum" sz="quarter" idx="12"/>
          </p:nvPr>
        </p:nvSpPr>
        <p:spPr/>
        <p:txBody>
          <a:bodyPr/>
          <a:lstStyle/>
          <a:p>
            <a:fld id="{1C4C58B3-FD8E-EA4A-BA20-D0D41796DB20}" type="slidenum">
              <a:rPr lang="en-US" smtClean="0"/>
              <a:t>‹#›</a:t>
            </a:fld>
            <a:endParaRPr lang="en-US"/>
          </a:p>
        </p:txBody>
      </p:sp>
    </p:spTree>
    <p:extLst>
      <p:ext uri="{BB962C8B-B14F-4D97-AF65-F5344CB8AC3E}">
        <p14:creationId xmlns:p14="http://schemas.microsoft.com/office/powerpoint/2010/main" val="3364509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B0134-C53F-F378-8693-60C6093393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5FC774-55E6-0CB1-5803-D5F4059106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3DDB29-0504-E776-4F8D-E8FA8F5BC43E}"/>
              </a:ext>
            </a:extLst>
          </p:cNvPr>
          <p:cNvSpPr>
            <a:spLocks noGrp="1"/>
          </p:cNvSpPr>
          <p:nvPr>
            <p:ph type="dt" sz="half" idx="10"/>
          </p:nvPr>
        </p:nvSpPr>
        <p:spPr/>
        <p:txBody>
          <a:bodyPr/>
          <a:lstStyle/>
          <a:p>
            <a:fld id="{4799DCDD-6AA0-E841-8FA8-E41A21C91AD9}" type="datetime1">
              <a:rPr lang="en-US" smtClean="0"/>
              <a:t>11/14/2022</a:t>
            </a:fld>
            <a:endParaRPr lang="en-US"/>
          </a:p>
        </p:txBody>
      </p:sp>
      <p:sp>
        <p:nvSpPr>
          <p:cNvPr id="5" name="Footer Placeholder 4">
            <a:extLst>
              <a:ext uri="{FF2B5EF4-FFF2-40B4-BE49-F238E27FC236}">
                <a16:creationId xmlns:a16="http://schemas.microsoft.com/office/drawing/2014/main" id="{2117CBA6-1DB9-2F61-66A6-311D2A40E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37BE59-CD07-6EAE-53A1-95E4A9343353}"/>
              </a:ext>
            </a:extLst>
          </p:cNvPr>
          <p:cNvSpPr>
            <a:spLocks noGrp="1"/>
          </p:cNvSpPr>
          <p:nvPr>
            <p:ph type="sldNum" sz="quarter" idx="12"/>
          </p:nvPr>
        </p:nvSpPr>
        <p:spPr/>
        <p:txBody>
          <a:bodyPr/>
          <a:lstStyle/>
          <a:p>
            <a:fld id="{1C4C58B3-FD8E-EA4A-BA20-D0D41796DB20}" type="slidenum">
              <a:rPr lang="en-US" smtClean="0"/>
              <a:t>‹#›</a:t>
            </a:fld>
            <a:endParaRPr lang="en-US"/>
          </a:p>
        </p:txBody>
      </p:sp>
    </p:spTree>
    <p:extLst>
      <p:ext uri="{BB962C8B-B14F-4D97-AF65-F5344CB8AC3E}">
        <p14:creationId xmlns:p14="http://schemas.microsoft.com/office/powerpoint/2010/main" val="1564889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EADC8C-8FE8-87B5-C362-1D22D516F4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B731AA-4F17-EDDB-14A9-C4A1D9B7BC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2FCF0-D0C3-1E52-8771-39AF26069453}"/>
              </a:ext>
            </a:extLst>
          </p:cNvPr>
          <p:cNvSpPr>
            <a:spLocks noGrp="1"/>
          </p:cNvSpPr>
          <p:nvPr>
            <p:ph type="dt" sz="half" idx="10"/>
          </p:nvPr>
        </p:nvSpPr>
        <p:spPr/>
        <p:txBody>
          <a:bodyPr/>
          <a:lstStyle/>
          <a:p>
            <a:fld id="{575D276B-5941-DE4C-A96C-3982E590F8C3}" type="datetime1">
              <a:rPr lang="en-US" smtClean="0"/>
              <a:t>11/14/2022</a:t>
            </a:fld>
            <a:endParaRPr lang="en-US"/>
          </a:p>
        </p:txBody>
      </p:sp>
      <p:sp>
        <p:nvSpPr>
          <p:cNvPr id="5" name="Footer Placeholder 4">
            <a:extLst>
              <a:ext uri="{FF2B5EF4-FFF2-40B4-BE49-F238E27FC236}">
                <a16:creationId xmlns:a16="http://schemas.microsoft.com/office/drawing/2014/main" id="{601FE2C4-1065-3D5C-4363-5C2259EF2B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B45A09-EC7F-1F35-8935-FC36ADE5E7F2}"/>
              </a:ext>
            </a:extLst>
          </p:cNvPr>
          <p:cNvSpPr>
            <a:spLocks noGrp="1"/>
          </p:cNvSpPr>
          <p:nvPr>
            <p:ph type="sldNum" sz="quarter" idx="12"/>
          </p:nvPr>
        </p:nvSpPr>
        <p:spPr/>
        <p:txBody>
          <a:bodyPr/>
          <a:lstStyle/>
          <a:p>
            <a:fld id="{1C4C58B3-FD8E-EA4A-BA20-D0D41796DB20}" type="slidenum">
              <a:rPr lang="en-US" smtClean="0"/>
              <a:t>‹#›</a:t>
            </a:fld>
            <a:endParaRPr lang="en-US"/>
          </a:p>
        </p:txBody>
      </p:sp>
    </p:spTree>
    <p:extLst>
      <p:ext uri="{BB962C8B-B14F-4D97-AF65-F5344CB8AC3E}">
        <p14:creationId xmlns:p14="http://schemas.microsoft.com/office/powerpoint/2010/main" val="771905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6C427-C904-FE19-F6F7-DEE3817481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09BCC2-9EDD-C309-EB24-422E442BF6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C8CFDA-748C-4F00-11AA-7FDC5A32CE22}"/>
              </a:ext>
            </a:extLst>
          </p:cNvPr>
          <p:cNvSpPr>
            <a:spLocks noGrp="1"/>
          </p:cNvSpPr>
          <p:nvPr>
            <p:ph type="dt" sz="half" idx="10"/>
          </p:nvPr>
        </p:nvSpPr>
        <p:spPr/>
        <p:txBody>
          <a:bodyPr/>
          <a:lstStyle/>
          <a:p>
            <a:fld id="{7DC0E560-77A1-BE43-B372-B47663CF9919}" type="datetime1">
              <a:rPr lang="en-US" smtClean="0"/>
              <a:t>11/14/2022</a:t>
            </a:fld>
            <a:endParaRPr lang="en-US"/>
          </a:p>
        </p:txBody>
      </p:sp>
      <p:sp>
        <p:nvSpPr>
          <p:cNvPr id="5" name="Footer Placeholder 4">
            <a:extLst>
              <a:ext uri="{FF2B5EF4-FFF2-40B4-BE49-F238E27FC236}">
                <a16:creationId xmlns:a16="http://schemas.microsoft.com/office/drawing/2014/main" id="{BC9034F7-D35F-01D8-5DCF-A567E9A41B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2FD4E8-9A74-8755-09C9-B98809890A3F}"/>
              </a:ext>
            </a:extLst>
          </p:cNvPr>
          <p:cNvSpPr>
            <a:spLocks noGrp="1"/>
          </p:cNvSpPr>
          <p:nvPr>
            <p:ph type="sldNum" sz="quarter" idx="12"/>
          </p:nvPr>
        </p:nvSpPr>
        <p:spPr/>
        <p:txBody>
          <a:bodyPr/>
          <a:lstStyle/>
          <a:p>
            <a:fld id="{1C4C58B3-FD8E-EA4A-BA20-D0D41796DB20}" type="slidenum">
              <a:rPr lang="en-US" smtClean="0"/>
              <a:t>‹#›</a:t>
            </a:fld>
            <a:endParaRPr lang="en-US"/>
          </a:p>
        </p:txBody>
      </p:sp>
    </p:spTree>
    <p:extLst>
      <p:ext uri="{BB962C8B-B14F-4D97-AF65-F5344CB8AC3E}">
        <p14:creationId xmlns:p14="http://schemas.microsoft.com/office/powerpoint/2010/main" val="298502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5485E-9F7A-63CE-6FAB-3863C99F05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428198-6A77-44E9-1952-5DE2381DE9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0DE764-A4B2-A426-E8D4-94D0C25F9DDF}"/>
              </a:ext>
            </a:extLst>
          </p:cNvPr>
          <p:cNvSpPr>
            <a:spLocks noGrp="1"/>
          </p:cNvSpPr>
          <p:nvPr>
            <p:ph type="dt" sz="half" idx="10"/>
          </p:nvPr>
        </p:nvSpPr>
        <p:spPr/>
        <p:txBody>
          <a:bodyPr/>
          <a:lstStyle/>
          <a:p>
            <a:fld id="{2260C1E4-6D04-5742-B22B-51843D685BA6}" type="datetime1">
              <a:rPr lang="en-US" smtClean="0"/>
              <a:t>11/14/2022</a:t>
            </a:fld>
            <a:endParaRPr lang="en-US"/>
          </a:p>
        </p:txBody>
      </p:sp>
      <p:sp>
        <p:nvSpPr>
          <p:cNvPr id="5" name="Footer Placeholder 4">
            <a:extLst>
              <a:ext uri="{FF2B5EF4-FFF2-40B4-BE49-F238E27FC236}">
                <a16:creationId xmlns:a16="http://schemas.microsoft.com/office/drawing/2014/main" id="{87462413-78F3-B272-BB5F-0CA66AFA1F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697DE5-4355-F078-AC5B-2A16616D3912}"/>
              </a:ext>
            </a:extLst>
          </p:cNvPr>
          <p:cNvSpPr>
            <a:spLocks noGrp="1"/>
          </p:cNvSpPr>
          <p:nvPr>
            <p:ph type="sldNum" sz="quarter" idx="12"/>
          </p:nvPr>
        </p:nvSpPr>
        <p:spPr/>
        <p:txBody>
          <a:bodyPr/>
          <a:lstStyle/>
          <a:p>
            <a:fld id="{1C4C58B3-FD8E-EA4A-BA20-D0D41796DB20}" type="slidenum">
              <a:rPr lang="en-US" smtClean="0"/>
              <a:t>‹#›</a:t>
            </a:fld>
            <a:endParaRPr lang="en-US"/>
          </a:p>
        </p:txBody>
      </p:sp>
    </p:spTree>
    <p:extLst>
      <p:ext uri="{BB962C8B-B14F-4D97-AF65-F5344CB8AC3E}">
        <p14:creationId xmlns:p14="http://schemas.microsoft.com/office/powerpoint/2010/main" val="4118808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556C7-063A-77D8-3325-915B5BE366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D02F08-533D-359B-A40A-19E644DECC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C9C814-7541-CABE-D5DD-DB1ED4EA89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BC3AD6-5E5D-E8E0-1C5E-5E71606B74D4}"/>
              </a:ext>
            </a:extLst>
          </p:cNvPr>
          <p:cNvSpPr>
            <a:spLocks noGrp="1"/>
          </p:cNvSpPr>
          <p:nvPr>
            <p:ph type="dt" sz="half" idx="10"/>
          </p:nvPr>
        </p:nvSpPr>
        <p:spPr/>
        <p:txBody>
          <a:bodyPr/>
          <a:lstStyle/>
          <a:p>
            <a:fld id="{E3E8435A-625B-0F45-98A1-E16BB4562109}" type="datetime1">
              <a:rPr lang="en-US" smtClean="0"/>
              <a:t>11/14/2022</a:t>
            </a:fld>
            <a:endParaRPr lang="en-US"/>
          </a:p>
        </p:txBody>
      </p:sp>
      <p:sp>
        <p:nvSpPr>
          <p:cNvPr id="6" name="Footer Placeholder 5">
            <a:extLst>
              <a:ext uri="{FF2B5EF4-FFF2-40B4-BE49-F238E27FC236}">
                <a16:creationId xmlns:a16="http://schemas.microsoft.com/office/drawing/2014/main" id="{61164D51-8739-F24D-217B-D6A05DE9B0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191882-641E-68A6-18B2-AB776DC1A149}"/>
              </a:ext>
            </a:extLst>
          </p:cNvPr>
          <p:cNvSpPr>
            <a:spLocks noGrp="1"/>
          </p:cNvSpPr>
          <p:nvPr>
            <p:ph type="sldNum" sz="quarter" idx="12"/>
          </p:nvPr>
        </p:nvSpPr>
        <p:spPr/>
        <p:txBody>
          <a:bodyPr/>
          <a:lstStyle/>
          <a:p>
            <a:fld id="{1C4C58B3-FD8E-EA4A-BA20-D0D41796DB20}" type="slidenum">
              <a:rPr lang="en-US" smtClean="0"/>
              <a:t>‹#›</a:t>
            </a:fld>
            <a:endParaRPr lang="en-US"/>
          </a:p>
        </p:txBody>
      </p:sp>
    </p:spTree>
    <p:extLst>
      <p:ext uri="{BB962C8B-B14F-4D97-AF65-F5344CB8AC3E}">
        <p14:creationId xmlns:p14="http://schemas.microsoft.com/office/powerpoint/2010/main" val="63746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D3505-FC63-7702-3876-C2AF24D864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A30E8B-1960-26F1-8170-55A6657A92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E962FA-F0A1-1949-3D52-E41BF776B6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3BE34C-2592-141E-411E-A44EAF0A2E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57422B-8070-7E15-21CD-F3EC90B99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110D50-E836-9104-0BA2-E7F79B3CFA92}"/>
              </a:ext>
            </a:extLst>
          </p:cNvPr>
          <p:cNvSpPr>
            <a:spLocks noGrp="1"/>
          </p:cNvSpPr>
          <p:nvPr>
            <p:ph type="dt" sz="half" idx="10"/>
          </p:nvPr>
        </p:nvSpPr>
        <p:spPr/>
        <p:txBody>
          <a:bodyPr/>
          <a:lstStyle/>
          <a:p>
            <a:fld id="{4BCCF223-7B18-464B-8E4B-5D2DBFD751B2}" type="datetime1">
              <a:rPr lang="en-US" smtClean="0"/>
              <a:t>11/14/2022</a:t>
            </a:fld>
            <a:endParaRPr lang="en-US"/>
          </a:p>
        </p:txBody>
      </p:sp>
      <p:sp>
        <p:nvSpPr>
          <p:cNvPr id="8" name="Footer Placeholder 7">
            <a:extLst>
              <a:ext uri="{FF2B5EF4-FFF2-40B4-BE49-F238E27FC236}">
                <a16:creationId xmlns:a16="http://schemas.microsoft.com/office/drawing/2014/main" id="{1E005D7B-8617-9E97-AEE9-A81D5F5429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40071C-7BF7-0DA8-A6C6-1AAD19DD03EB}"/>
              </a:ext>
            </a:extLst>
          </p:cNvPr>
          <p:cNvSpPr>
            <a:spLocks noGrp="1"/>
          </p:cNvSpPr>
          <p:nvPr>
            <p:ph type="sldNum" sz="quarter" idx="12"/>
          </p:nvPr>
        </p:nvSpPr>
        <p:spPr/>
        <p:txBody>
          <a:bodyPr/>
          <a:lstStyle/>
          <a:p>
            <a:fld id="{1C4C58B3-FD8E-EA4A-BA20-D0D41796DB20}" type="slidenum">
              <a:rPr lang="en-US" smtClean="0"/>
              <a:t>‹#›</a:t>
            </a:fld>
            <a:endParaRPr lang="en-US"/>
          </a:p>
        </p:txBody>
      </p:sp>
    </p:spTree>
    <p:extLst>
      <p:ext uri="{BB962C8B-B14F-4D97-AF65-F5344CB8AC3E}">
        <p14:creationId xmlns:p14="http://schemas.microsoft.com/office/powerpoint/2010/main" val="3068459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3E725-C175-30C0-AC5C-03BAC66BA6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2AC498-8381-3954-D366-14580546F5DE}"/>
              </a:ext>
            </a:extLst>
          </p:cNvPr>
          <p:cNvSpPr>
            <a:spLocks noGrp="1"/>
          </p:cNvSpPr>
          <p:nvPr>
            <p:ph type="dt" sz="half" idx="10"/>
          </p:nvPr>
        </p:nvSpPr>
        <p:spPr/>
        <p:txBody>
          <a:bodyPr/>
          <a:lstStyle/>
          <a:p>
            <a:fld id="{4B52DC00-A989-7146-BF8A-EB211587F5A4}" type="datetime1">
              <a:rPr lang="en-US" smtClean="0"/>
              <a:t>11/14/2022</a:t>
            </a:fld>
            <a:endParaRPr lang="en-US"/>
          </a:p>
        </p:txBody>
      </p:sp>
      <p:sp>
        <p:nvSpPr>
          <p:cNvPr id="4" name="Footer Placeholder 3">
            <a:extLst>
              <a:ext uri="{FF2B5EF4-FFF2-40B4-BE49-F238E27FC236}">
                <a16:creationId xmlns:a16="http://schemas.microsoft.com/office/drawing/2014/main" id="{FB48F76D-6455-1A4F-C343-17FA13DD0C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D8DC52-5355-EAFB-54CF-5A9B3178A790}"/>
              </a:ext>
            </a:extLst>
          </p:cNvPr>
          <p:cNvSpPr>
            <a:spLocks noGrp="1"/>
          </p:cNvSpPr>
          <p:nvPr>
            <p:ph type="sldNum" sz="quarter" idx="12"/>
          </p:nvPr>
        </p:nvSpPr>
        <p:spPr/>
        <p:txBody>
          <a:bodyPr/>
          <a:lstStyle/>
          <a:p>
            <a:fld id="{1C4C58B3-FD8E-EA4A-BA20-D0D41796DB20}" type="slidenum">
              <a:rPr lang="en-US" smtClean="0"/>
              <a:t>‹#›</a:t>
            </a:fld>
            <a:endParaRPr lang="en-US"/>
          </a:p>
        </p:txBody>
      </p:sp>
    </p:spTree>
    <p:extLst>
      <p:ext uri="{BB962C8B-B14F-4D97-AF65-F5344CB8AC3E}">
        <p14:creationId xmlns:p14="http://schemas.microsoft.com/office/powerpoint/2010/main" val="478535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5FDC60-D1F5-A9F6-7B71-732CAEAED24A}"/>
              </a:ext>
            </a:extLst>
          </p:cNvPr>
          <p:cNvSpPr>
            <a:spLocks noGrp="1"/>
          </p:cNvSpPr>
          <p:nvPr>
            <p:ph type="dt" sz="half" idx="10"/>
          </p:nvPr>
        </p:nvSpPr>
        <p:spPr/>
        <p:txBody>
          <a:bodyPr/>
          <a:lstStyle/>
          <a:p>
            <a:fld id="{974EA67D-3CA1-2F47-8DE7-09EA6D63C1CC}" type="datetime1">
              <a:rPr lang="en-US" smtClean="0"/>
              <a:t>11/14/2022</a:t>
            </a:fld>
            <a:endParaRPr lang="en-US"/>
          </a:p>
        </p:txBody>
      </p:sp>
      <p:sp>
        <p:nvSpPr>
          <p:cNvPr id="3" name="Footer Placeholder 2">
            <a:extLst>
              <a:ext uri="{FF2B5EF4-FFF2-40B4-BE49-F238E27FC236}">
                <a16:creationId xmlns:a16="http://schemas.microsoft.com/office/drawing/2014/main" id="{EE3C2BF9-2DF1-1740-2FF6-322835A7A1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2CC32F-68E1-6D51-3CC2-E57C27162416}"/>
              </a:ext>
            </a:extLst>
          </p:cNvPr>
          <p:cNvSpPr>
            <a:spLocks noGrp="1"/>
          </p:cNvSpPr>
          <p:nvPr>
            <p:ph type="sldNum" sz="quarter" idx="12"/>
          </p:nvPr>
        </p:nvSpPr>
        <p:spPr/>
        <p:txBody>
          <a:bodyPr/>
          <a:lstStyle/>
          <a:p>
            <a:fld id="{1C4C58B3-FD8E-EA4A-BA20-D0D41796DB20}" type="slidenum">
              <a:rPr lang="en-US" smtClean="0"/>
              <a:t>‹#›</a:t>
            </a:fld>
            <a:endParaRPr lang="en-US"/>
          </a:p>
        </p:txBody>
      </p:sp>
    </p:spTree>
    <p:extLst>
      <p:ext uri="{BB962C8B-B14F-4D97-AF65-F5344CB8AC3E}">
        <p14:creationId xmlns:p14="http://schemas.microsoft.com/office/powerpoint/2010/main" val="3952965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40C87-76A5-8B69-EE18-3DF082863D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E3C8B4-828A-6968-ECDE-E066D0DAEE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B3F74A-F0B5-6B30-09DD-9F31642819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EBA053-BE45-610B-02AA-D1106B35362D}"/>
              </a:ext>
            </a:extLst>
          </p:cNvPr>
          <p:cNvSpPr>
            <a:spLocks noGrp="1"/>
          </p:cNvSpPr>
          <p:nvPr>
            <p:ph type="dt" sz="half" idx="10"/>
          </p:nvPr>
        </p:nvSpPr>
        <p:spPr/>
        <p:txBody>
          <a:bodyPr/>
          <a:lstStyle/>
          <a:p>
            <a:fld id="{5F4EF5F7-ED0F-0147-ACB4-07C650864DFE}" type="datetime1">
              <a:rPr lang="en-US" smtClean="0"/>
              <a:t>11/14/2022</a:t>
            </a:fld>
            <a:endParaRPr lang="en-US"/>
          </a:p>
        </p:txBody>
      </p:sp>
      <p:sp>
        <p:nvSpPr>
          <p:cNvPr id="6" name="Footer Placeholder 5">
            <a:extLst>
              <a:ext uri="{FF2B5EF4-FFF2-40B4-BE49-F238E27FC236}">
                <a16:creationId xmlns:a16="http://schemas.microsoft.com/office/drawing/2014/main" id="{F98EB616-A1B6-8455-C8EA-7A40E1889B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B3DC65-E224-705F-1CFC-DCF610096D82}"/>
              </a:ext>
            </a:extLst>
          </p:cNvPr>
          <p:cNvSpPr>
            <a:spLocks noGrp="1"/>
          </p:cNvSpPr>
          <p:nvPr>
            <p:ph type="sldNum" sz="quarter" idx="12"/>
          </p:nvPr>
        </p:nvSpPr>
        <p:spPr/>
        <p:txBody>
          <a:bodyPr/>
          <a:lstStyle/>
          <a:p>
            <a:fld id="{1C4C58B3-FD8E-EA4A-BA20-D0D41796DB20}" type="slidenum">
              <a:rPr lang="en-US" smtClean="0"/>
              <a:t>‹#›</a:t>
            </a:fld>
            <a:endParaRPr lang="en-US"/>
          </a:p>
        </p:txBody>
      </p:sp>
    </p:spTree>
    <p:extLst>
      <p:ext uri="{BB962C8B-B14F-4D97-AF65-F5344CB8AC3E}">
        <p14:creationId xmlns:p14="http://schemas.microsoft.com/office/powerpoint/2010/main" val="3092898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854C3-6F9A-75CC-17B5-DA57EF3DEF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674013-40C7-C4EA-B205-D3D3440CE7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2BB10B-43C7-F02A-3696-B0B6E633BA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E512F2-4593-BF76-8BA5-E0E3CB1E33D4}"/>
              </a:ext>
            </a:extLst>
          </p:cNvPr>
          <p:cNvSpPr>
            <a:spLocks noGrp="1"/>
          </p:cNvSpPr>
          <p:nvPr>
            <p:ph type="dt" sz="half" idx="10"/>
          </p:nvPr>
        </p:nvSpPr>
        <p:spPr/>
        <p:txBody>
          <a:bodyPr/>
          <a:lstStyle/>
          <a:p>
            <a:fld id="{6932024A-4926-984D-AB18-CB7FC2D9A1D4}" type="datetime1">
              <a:rPr lang="en-US" smtClean="0"/>
              <a:t>11/14/2022</a:t>
            </a:fld>
            <a:endParaRPr lang="en-US"/>
          </a:p>
        </p:txBody>
      </p:sp>
      <p:sp>
        <p:nvSpPr>
          <p:cNvPr id="6" name="Footer Placeholder 5">
            <a:extLst>
              <a:ext uri="{FF2B5EF4-FFF2-40B4-BE49-F238E27FC236}">
                <a16:creationId xmlns:a16="http://schemas.microsoft.com/office/drawing/2014/main" id="{8AA43BA3-C087-C4C2-1D5B-C1C9B51707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FFC959-CD90-199F-ACCB-A6F83B684768}"/>
              </a:ext>
            </a:extLst>
          </p:cNvPr>
          <p:cNvSpPr>
            <a:spLocks noGrp="1"/>
          </p:cNvSpPr>
          <p:nvPr>
            <p:ph type="sldNum" sz="quarter" idx="12"/>
          </p:nvPr>
        </p:nvSpPr>
        <p:spPr/>
        <p:txBody>
          <a:bodyPr/>
          <a:lstStyle/>
          <a:p>
            <a:fld id="{1C4C58B3-FD8E-EA4A-BA20-D0D41796DB20}" type="slidenum">
              <a:rPr lang="en-US" smtClean="0"/>
              <a:t>‹#›</a:t>
            </a:fld>
            <a:endParaRPr lang="en-US"/>
          </a:p>
        </p:txBody>
      </p:sp>
    </p:spTree>
    <p:extLst>
      <p:ext uri="{BB962C8B-B14F-4D97-AF65-F5344CB8AC3E}">
        <p14:creationId xmlns:p14="http://schemas.microsoft.com/office/powerpoint/2010/main" val="1816024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4BC4A-06D9-5DAA-54D3-A7D7403B64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CCFF0D-ACC2-B3DF-5028-5A84BC2BD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0B5EE5-FAF9-378F-FC22-4E59FF4605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69E84-34E0-584A-A142-367AC6238829}" type="datetime1">
              <a:rPr lang="en-US" smtClean="0"/>
              <a:t>11/14/2022</a:t>
            </a:fld>
            <a:endParaRPr lang="en-US"/>
          </a:p>
        </p:txBody>
      </p:sp>
      <p:sp>
        <p:nvSpPr>
          <p:cNvPr id="5" name="Footer Placeholder 4">
            <a:extLst>
              <a:ext uri="{FF2B5EF4-FFF2-40B4-BE49-F238E27FC236}">
                <a16:creationId xmlns:a16="http://schemas.microsoft.com/office/drawing/2014/main" id="{50A5DDDD-7396-D2F2-3185-1B35E3D7E0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89308F-7340-C11F-F926-39C20607D7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4C58B3-FD8E-EA4A-BA20-D0D41796DB20}" type="slidenum">
              <a:rPr lang="en-US" smtClean="0"/>
              <a:t>‹#›</a:t>
            </a:fld>
            <a:endParaRPr lang="en-US"/>
          </a:p>
        </p:txBody>
      </p:sp>
    </p:spTree>
    <p:extLst>
      <p:ext uri="{BB962C8B-B14F-4D97-AF65-F5344CB8AC3E}">
        <p14:creationId xmlns:p14="http://schemas.microsoft.com/office/powerpoint/2010/main" val="2932874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jamanetwork.com/journals/jama-health-forum/fullarticle/2777000#ais210009r2"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alyshia@alyshiamacaysa.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52B4FC-9823-7887-042B-F2F5410CFE3B}"/>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6">
            <a:extLst>
              <a:ext uri="{FF2B5EF4-FFF2-40B4-BE49-F238E27FC236}">
                <a16:creationId xmlns:a16="http://schemas.microsoft.com/office/drawing/2014/main" id="{DA73D024-B5D9-DFE7-FF49-93734B500C37}"/>
              </a:ext>
            </a:extLst>
          </p:cNvPr>
          <p:cNvSpPr>
            <a:spLocks noGrp="1"/>
          </p:cNvSpPr>
          <p:nvPr>
            <p:ph type="ctrTitle"/>
          </p:nvPr>
        </p:nvSpPr>
        <p:spPr>
          <a:xfrm>
            <a:off x="1171575" y="1289844"/>
            <a:ext cx="9496424" cy="2428875"/>
          </a:xfrm>
        </p:spPr>
        <p:txBody>
          <a:bodyPr>
            <a:normAutofit fontScale="90000"/>
          </a:bodyPr>
          <a:lstStyle/>
          <a:p>
            <a:r>
              <a:rPr lang="en-US" dirty="0">
                <a:solidFill>
                  <a:schemeClr val="bg1"/>
                </a:solidFill>
                <a:latin typeface="Franklin Gothic Medium" panose="020B0603020102020204" pitchFamily="34" charset="0"/>
              </a:rPr>
              <a:t>We Are Oceania: </a:t>
            </a:r>
            <a:br>
              <a:rPr lang="en-US" dirty="0">
                <a:solidFill>
                  <a:schemeClr val="bg1"/>
                </a:solidFill>
                <a:latin typeface="Franklin Gothic Medium" panose="020B0603020102020204" pitchFamily="34" charset="0"/>
              </a:rPr>
            </a:br>
            <a:r>
              <a:rPr lang="en-US" dirty="0">
                <a:solidFill>
                  <a:schemeClr val="bg1"/>
                </a:solidFill>
                <a:latin typeface="Franklin Gothic Medium" panose="020B0603020102020204" pitchFamily="34" charset="0"/>
              </a:rPr>
              <a:t>Oregon’s Pacific Islander Community System</a:t>
            </a:r>
          </a:p>
        </p:txBody>
      </p:sp>
      <p:sp>
        <p:nvSpPr>
          <p:cNvPr id="8" name="Subtitle 7">
            <a:extLst>
              <a:ext uri="{FF2B5EF4-FFF2-40B4-BE49-F238E27FC236}">
                <a16:creationId xmlns:a16="http://schemas.microsoft.com/office/drawing/2014/main" id="{B4A71DC2-34B2-C2FF-DE56-83B9241F09CB}"/>
              </a:ext>
            </a:extLst>
          </p:cNvPr>
          <p:cNvSpPr>
            <a:spLocks noGrp="1"/>
          </p:cNvSpPr>
          <p:nvPr>
            <p:ph type="subTitle" idx="1"/>
          </p:nvPr>
        </p:nvSpPr>
        <p:spPr>
          <a:xfrm>
            <a:off x="1523998" y="3509963"/>
            <a:ext cx="9144001" cy="2847975"/>
          </a:xfrm>
        </p:spPr>
        <p:txBody>
          <a:bodyPr>
            <a:normAutofit/>
          </a:bodyPr>
          <a:lstStyle/>
          <a:p>
            <a:endParaRPr lang="en-US" dirty="0">
              <a:solidFill>
                <a:schemeClr val="bg1"/>
              </a:solidFill>
              <a:latin typeface="Franklin Gothic Medium" panose="020B0603020102020204" pitchFamily="34" charset="0"/>
            </a:endParaRPr>
          </a:p>
          <a:p>
            <a:r>
              <a:rPr lang="en-US" sz="2800" b="1" dirty="0">
                <a:solidFill>
                  <a:schemeClr val="bg1"/>
                </a:solidFill>
                <a:latin typeface="Franklin Gothic Book" panose="020B0503020102020204" pitchFamily="34" charset="0"/>
              </a:rPr>
              <a:t>Oregon Resource Allocation Advisory Committee</a:t>
            </a:r>
            <a:br>
              <a:rPr lang="en-US" sz="2800" b="1" dirty="0">
                <a:solidFill>
                  <a:schemeClr val="bg1"/>
                </a:solidFill>
                <a:latin typeface="Franklin Gothic Book" panose="020B0503020102020204" pitchFamily="34" charset="0"/>
              </a:rPr>
            </a:br>
            <a:r>
              <a:rPr lang="en-US" sz="2800" b="1" dirty="0">
                <a:solidFill>
                  <a:schemeClr val="bg1"/>
                </a:solidFill>
                <a:latin typeface="Franklin Gothic Book" panose="020B0503020102020204" pitchFamily="34" charset="0"/>
              </a:rPr>
              <a:t>November 29, 2022</a:t>
            </a:r>
          </a:p>
          <a:p>
            <a:endParaRPr lang="en-US" dirty="0">
              <a:solidFill>
                <a:schemeClr val="bg1"/>
              </a:solidFill>
              <a:latin typeface="Franklin Gothic Book" panose="020B0503020102020204" pitchFamily="34" charset="0"/>
            </a:endParaRPr>
          </a:p>
          <a:p>
            <a:r>
              <a:rPr lang="en-US" sz="2000" i="1" dirty="0">
                <a:solidFill>
                  <a:schemeClr val="bg1"/>
                </a:solidFill>
                <a:latin typeface="Franklin Gothic Book" panose="020B0503020102020204" pitchFamily="34" charset="0"/>
              </a:rPr>
              <a:t>Presented by: </a:t>
            </a:r>
            <a:r>
              <a:rPr lang="en-US" sz="2000" i="1" dirty="0" err="1">
                <a:solidFill>
                  <a:schemeClr val="bg1"/>
                </a:solidFill>
                <a:latin typeface="Franklin Gothic Book" panose="020B0503020102020204" pitchFamily="34" charset="0"/>
              </a:rPr>
              <a:t>Alyshia</a:t>
            </a:r>
            <a:r>
              <a:rPr lang="en-US" sz="2000" i="1" dirty="0">
                <a:solidFill>
                  <a:schemeClr val="bg1"/>
                </a:solidFill>
                <a:latin typeface="Franklin Gothic Book" panose="020B0503020102020204" pitchFamily="34" charset="0"/>
              </a:rPr>
              <a:t> </a:t>
            </a:r>
            <a:r>
              <a:rPr lang="en-US" sz="2000" i="1" dirty="0" err="1">
                <a:solidFill>
                  <a:schemeClr val="bg1"/>
                </a:solidFill>
                <a:latin typeface="Franklin Gothic Book" panose="020B0503020102020204" pitchFamily="34" charset="0"/>
              </a:rPr>
              <a:t>Alohalani</a:t>
            </a:r>
            <a:r>
              <a:rPr lang="en-US" sz="2000" i="1" dirty="0">
                <a:solidFill>
                  <a:schemeClr val="bg1"/>
                </a:solidFill>
                <a:latin typeface="Franklin Gothic Book" panose="020B0503020102020204" pitchFamily="34" charset="0"/>
              </a:rPr>
              <a:t> </a:t>
            </a:r>
            <a:r>
              <a:rPr lang="en-US" sz="2000" i="1" dirty="0" err="1">
                <a:solidFill>
                  <a:schemeClr val="bg1"/>
                </a:solidFill>
                <a:latin typeface="Franklin Gothic Book" panose="020B0503020102020204" pitchFamily="34" charset="0"/>
              </a:rPr>
              <a:t>Macaysa-Feracota</a:t>
            </a:r>
            <a:endParaRPr lang="en-US" sz="2000" i="1" dirty="0">
              <a:solidFill>
                <a:schemeClr val="bg1"/>
              </a:solidFill>
              <a:latin typeface="Franklin Gothic Book" panose="020B0503020102020204" pitchFamily="34" charset="0"/>
            </a:endParaRPr>
          </a:p>
          <a:p>
            <a:endParaRPr lang="en-US" dirty="0">
              <a:solidFill>
                <a:schemeClr val="bg1"/>
              </a:solidFill>
              <a:latin typeface="Franklin Gothic Book" panose="020B0503020102020204" pitchFamily="34" charset="0"/>
            </a:endParaRPr>
          </a:p>
        </p:txBody>
      </p:sp>
      <p:sp>
        <p:nvSpPr>
          <p:cNvPr id="12" name="Slide Number Placeholder 11">
            <a:extLst>
              <a:ext uri="{FF2B5EF4-FFF2-40B4-BE49-F238E27FC236}">
                <a16:creationId xmlns:a16="http://schemas.microsoft.com/office/drawing/2014/main" id="{AEC88B7C-C50B-5EEA-33AF-2DAE65E2EBCC}"/>
              </a:ext>
            </a:extLst>
          </p:cNvPr>
          <p:cNvSpPr>
            <a:spLocks noGrp="1"/>
          </p:cNvSpPr>
          <p:nvPr>
            <p:ph type="sldNum" sz="quarter" idx="12"/>
          </p:nvPr>
        </p:nvSpPr>
        <p:spPr/>
        <p:txBody>
          <a:bodyPr/>
          <a:lstStyle/>
          <a:p>
            <a:fld id="{1C4C58B3-FD8E-EA4A-BA20-D0D41796DB20}" type="slidenum">
              <a:rPr lang="en-US" smtClean="0"/>
              <a:t>1</a:t>
            </a:fld>
            <a:endParaRPr lang="en-US"/>
          </a:p>
        </p:txBody>
      </p:sp>
    </p:spTree>
    <p:extLst>
      <p:ext uri="{BB962C8B-B14F-4D97-AF65-F5344CB8AC3E}">
        <p14:creationId xmlns:p14="http://schemas.microsoft.com/office/powerpoint/2010/main" val="2759277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52B4FC-9823-7887-042B-F2F5410CFE3B}"/>
              </a:ext>
            </a:extLst>
          </p:cNvPr>
          <p:cNvPicPr>
            <a:picLocks noChangeAspect="1"/>
          </p:cNvPicPr>
          <p:nvPr/>
        </p:nvPicPr>
        <p:blipFill>
          <a:blip r:embed="rId2"/>
          <a:stretch>
            <a:fillRect/>
          </a:stretch>
        </p:blipFill>
        <p:spPr>
          <a:xfrm>
            <a:off x="0" y="0"/>
            <a:ext cx="12192000" cy="6858000"/>
          </a:xfrm>
          <a:prstGeom prst="rect">
            <a:avLst/>
          </a:prstGeom>
        </p:spPr>
      </p:pic>
      <p:sp>
        <p:nvSpPr>
          <p:cNvPr id="9" name="Title 8">
            <a:extLst>
              <a:ext uri="{FF2B5EF4-FFF2-40B4-BE49-F238E27FC236}">
                <a16:creationId xmlns:a16="http://schemas.microsoft.com/office/drawing/2014/main" id="{52DF9CDC-88E5-50C1-2138-79A6AAAFAC40}"/>
              </a:ext>
            </a:extLst>
          </p:cNvPr>
          <p:cNvSpPr>
            <a:spLocks noGrp="1"/>
          </p:cNvSpPr>
          <p:nvPr>
            <p:ph type="title"/>
          </p:nvPr>
        </p:nvSpPr>
        <p:spPr>
          <a:xfrm>
            <a:off x="249210" y="740292"/>
            <a:ext cx="3705225" cy="5377416"/>
          </a:xfrm>
        </p:spPr>
        <p:txBody>
          <a:bodyPr>
            <a:normAutofit/>
          </a:bodyPr>
          <a:lstStyle/>
          <a:p>
            <a:r>
              <a:rPr lang="en-US" b="1" dirty="0">
                <a:solidFill>
                  <a:schemeClr val="bg1"/>
                </a:solidFill>
                <a:latin typeface="Franklin Gothic Book" panose="020B0503020102020204" pitchFamily="34" charset="0"/>
              </a:rPr>
              <a:t>Who are Pacific Islanders?</a:t>
            </a:r>
          </a:p>
        </p:txBody>
      </p:sp>
      <p:sp>
        <p:nvSpPr>
          <p:cNvPr id="12" name="Slide Number Placeholder 11">
            <a:extLst>
              <a:ext uri="{FF2B5EF4-FFF2-40B4-BE49-F238E27FC236}">
                <a16:creationId xmlns:a16="http://schemas.microsoft.com/office/drawing/2014/main" id="{AEC88B7C-C50B-5EEA-33AF-2DAE65E2EBCC}"/>
              </a:ext>
            </a:extLst>
          </p:cNvPr>
          <p:cNvSpPr>
            <a:spLocks noGrp="1"/>
          </p:cNvSpPr>
          <p:nvPr>
            <p:ph type="sldNum" sz="quarter" idx="12"/>
          </p:nvPr>
        </p:nvSpPr>
        <p:spPr/>
        <p:txBody>
          <a:bodyPr/>
          <a:lstStyle/>
          <a:p>
            <a:fld id="{1C4C58B3-FD8E-EA4A-BA20-D0D41796DB20}" type="slidenum">
              <a:rPr lang="en-US" smtClean="0"/>
              <a:t>2</a:t>
            </a:fld>
            <a:endParaRPr lang="en-US"/>
          </a:p>
        </p:txBody>
      </p:sp>
      <p:pic>
        <p:nvPicPr>
          <p:cNvPr id="13" name="Picture 12">
            <a:extLst>
              <a:ext uri="{FF2B5EF4-FFF2-40B4-BE49-F238E27FC236}">
                <a16:creationId xmlns:a16="http://schemas.microsoft.com/office/drawing/2014/main" id="{4C0A8066-B298-16EA-4DD0-DC3CB8CFA8A1}"/>
              </a:ext>
            </a:extLst>
          </p:cNvPr>
          <p:cNvPicPr>
            <a:picLocks noChangeAspect="1"/>
          </p:cNvPicPr>
          <p:nvPr/>
        </p:nvPicPr>
        <p:blipFill>
          <a:blip r:embed="rId3"/>
          <a:stretch>
            <a:fillRect/>
          </a:stretch>
        </p:blipFill>
        <p:spPr>
          <a:xfrm>
            <a:off x="3954435" y="740292"/>
            <a:ext cx="7772400" cy="5377416"/>
          </a:xfrm>
          <a:prstGeom prst="rect">
            <a:avLst/>
          </a:prstGeom>
        </p:spPr>
      </p:pic>
    </p:spTree>
    <p:extLst>
      <p:ext uri="{BB962C8B-B14F-4D97-AF65-F5344CB8AC3E}">
        <p14:creationId xmlns:p14="http://schemas.microsoft.com/office/powerpoint/2010/main" val="1015474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52B4FC-9823-7887-042B-F2F5410CFE3B}"/>
              </a:ext>
            </a:extLst>
          </p:cNvPr>
          <p:cNvPicPr>
            <a:picLocks noChangeAspect="1"/>
          </p:cNvPicPr>
          <p:nvPr/>
        </p:nvPicPr>
        <p:blipFill>
          <a:blip r:embed="rId2"/>
          <a:stretch>
            <a:fillRect/>
          </a:stretch>
        </p:blipFill>
        <p:spPr>
          <a:xfrm>
            <a:off x="0" y="0"/>
            <a:ext cx="12192000" cy="6858000"/>
          </a:xfrm>
          <a:prstGeom prst="rect">
            <a:avLst/>
          </a:prstGeom>
        </p:spPr>
      </p:pic>
      <p:sp>
        <p:nvSpPr>
          <p:cNvPr id="9" name="Title 8">
            <a:extLst>
              <a:ext uri="{FF2B5EF4-FFF2-40B4-BE49-F238E27FC236}">
                <a16:creationId xmlns:a16="http://schemas.microsoft.com/office/drawing/2014/main" id="{52DF9CDC-88E5-50C1-2138-79A6AAAFAC40}"/>
              </a:ext>
            </a:extLst>
          </p:cNvPr>
          <p:cNvSpPr>
            <a:spLocks noGrp="1"/>
          </p:cNvSpPr>
          <p:nvPr>
            <p:ph type="title"/>
          </p:nvPr>
        </p:nvSpPr>
        <p:spPr>
          <a:xfrm>
            <a:off x="249210" y="740292"/>
            <a:ext cx="3705225" cy="1325563"/>
          </a:xfrm>
        </p:spPr>
        <p:txBody>
          <a:bodyPr>
            <a:normAutofit/>
          </a:bodyPr>
          <a:lstStyle/>
          <a:p>
            <a:r>
              <a:rPr lang="en-US" b="1" dirty="0">
                <a:solidFill>
                  <a:schemeClr val="bg1"/>
                </a:solidFill>
                <a:latin typeface="Franklin Gothic Book" panose="020B0503020102020204" pitchFamily="34" charset="0"/>
              </a:rPr>
              <a:t>Oregon’s PI Communities</a:t>
            </a:r>
          </a:p>
        </p:txBody>
      </p:sp>
      <p:sp>
        <p:nvSpPr>
          <p:cNvPr id="12" name="Slide Number Placeholder 11">
            <a:extLst>
              <a:ext uri="{FF2B5EF4-FFF2-40B4-BE49-F238E27FC236}">
                <a16:creationId xmlns:a16="http://schemas.microsoft.com/office/drawing/2014/main" id="{AEC88B7C-C50B-5EEA-33AF-2DAE65E2EBCC}"/>
              </a:ext>
            </a:extLst>
          </p:cNvPr>
          <p:cNvSpPr>
            <a:spLocks noGrp="1"/>
          </p:cNvSpPr>
          <p:nvPr>
            <p:ph type="sldNum" sz="quarter" idx="12"/>
          </p:nvPr>
        </p:nvSpPr>
        <p:spPr/>
        <p:txBody>
          <a:bodyPr/>
          <a:lstStyle/>
          <a:p>
            <a:fld id="{1C4C58B3-FD8E-EA4A-BA20-D0D41796DB20}" type="slidenum">
              <a:rPr lang="en-US" smtClean="0"/>
              <a:t>3</a:t>
            </a:fld>
            <a:endParaRPr lang="en-US"/>
          </a:p>
        </p:txBody>
      </p:sp>
      <p:sp>
        <p:nvSpPr>
          <p:cNvPr id="14" name="Title 8">
            <a:extLst>
              <a:ext uri="{FF2B5EF4-FFF2-40B4-BE49-F238E27FC236}">
                <a16:creationId xmlns:a16="http://schemas.microsoft.com/office/drawing/2014/main" id="{F02F08F4-F4AB-E121-49D0-49D673EA5909}"/>
              </a:ext>
            </a:extLst>
          </p:cNvPr>
          <p:cNvSpPr txBox="1">
            <a:spLocks/>
          </p:cNvSpPr>
          <p:nvPr/>
        </p:nvSpPr>
        <p:spPr>
          <a:xfrm>
            <a:off x="249210" y="2171700"/>
            <a:ext cx="3965603" cy="4076700"/>
          </a:xfrm>
          <a:prstGeom prst="rect">
            <a:avLst/>
          </a:prstGeom>
          <a:solidFill>
            <a:srgbClr val="00607A"/>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200" dirty="0">
                <a:solidFill>
                  <a:schemeClr val="bg1"/>
                </a:solidFill>
                <a:latin typeface="Franklin Gothic Book" panose="020B0503020102020204" pitchFamily="34" charset="0"/>
              </a:rPr>
              <a:t>Estimated 39,709 Pacific Islanders in Oregon </a:t>
            </a:r>
          </a:p>
          <a:p>
            <a:endParaRPr lang="en-US" sz="2200" dirty="0">
              <a:solidFill>
                <a:schemeClr val="bg1"/>
              </a:solidFill>
              <a:latin typeface="Franklin Gothic Book" panose="020B0503020102020204" pitchFamily="34" charset="0"/>
            </a:endParaRPr>
          </a:p>
          <a:p>
            <a:pPr marL="342900" indent="-342900">
              <a:buFont typeface="Arial" panose="020B0604020202020204" pitchFamily="34" charset="0"/>
              <a:buChar char="•"/>
            </a:pPr>
            <a:r>
              <a:rPr lang="en-US" sz="2200" dirty="0">
                <a:solidFill>
                  <a:schemeClr val="bg1"/>
                </a:solidFill>
                <a:latin typeface="Franklin Gothic Book" panose="020B0503020102020204" pitchFamily="34" charset="0"/>
              </a:rPr>
              <a:t>Variety of citizenship statuses: forced US citizen, US citizen, US national, COFA citizen, undocumented, etc. </a:t>
            </a:r>
          </a:p>
          <a:p>
            <a:pPr marL="342900" indent="-342900">
              <a:buFont typeface="Arial" panose="020B0604020202020204" pitchFamily="34" charset="0"/>
              <a:buChar char="•"/>
            </a:pPr>
            <a:endParaRPr lang="en-US" sz="2200" dirty="0">
              <a:solidFill>
                <a:schemeClr val="bg1"/>
              </a:solidFill>
              <a:latin typeface="Franklin Gothic Book" panose="020B0503020102020204" pitchFamily="34" charset="0"/>
            </a:endParaRPr>
          </a:p>
          <a:p>
            <a:pPr marL="342900" indent="-342900">
              <a:buFont typeface="Arial" panose="020B0604020202020204" pitchFamily="34" charset="0"/>
              <a:buChar char="•"/>
            </a:pPr>
            <a:r>
              <a:rPr lang="en-US" sz="2200" dirty="0">
                <a:solidFill>
                  <a:schemeClr val="bg1"/>
                </a:solidFill>
                <a:latin typeface="Franklin Gothic Book" panose="020B0503020102020204" pitchFamily="34" charset="0"/>
              </a:rPr>
              <a:t>Oregon is 1 of 10 states with the largest PI population</a:t>
            </a:r>
          </a:p>
          <a:p>
            <a:pPr marL="342900" indent="-342900">
              <a:buFont typeface="Arial" panose="020B0604020202020204" pitchFamily="34" charset="0"/>
              <a:buChar char="•"/>
            </a:pPr>
            <a:endParaRPr lang="en-US" sz="2200" dirty="0">
              <a:solidFill>
                <a:schemeClr val="bg1"/>
              </a:solidFill>
              <a:latin typeface="Franklin Gothic Book" panose="020B0503020102020204" pitchFamily="34" charset="0"/>
            </a:endParaRPr>
          </a:p>
          <a:p>
            <a:pPr marL="342900" indent="-342900">
              <a:buFont typeface="Arial" panose="020B0604020202020204" pitchFamily="34" charset="0"/>
              <a:buChar char="•"/>
            </a:pPr>
            <a:endParaRPr lang="en-US" sz="2200" dirty="0">
              <a:solidFill>
                <a:schemeClr val="bg1"/>
              </a:solidFill>
              <a:latin typeface="Franklin Gothic Book" panose="020B0503020102020204" pitchFamily="34" charset="0"/>
            </a:endParaRPr>
          </a:p>
        </p:txBody>
      </p:sp>
      <p:pic>
        <p:nvPicPr>
          <p:cNvPr id="3" name="Picture 2">
            <a:extLst>
              <a:ext uri="{FF2B5EF4-FFF2-40B4-BE49-F238E27FC236}">
                <a16:creationId xmlns:a16="http://schemas.microsoft.com/office/drawing/2014/main" id="{7611BD2D-B844-0E61-4C44-AEAD2CEF1506}"/>
              </a:ext>
            </a:extLst>
          </p:cNvPr>
          <p:cNvPicPr>
            <a:picLocks noChangeAspect="1"/>
          </p:cNvPicPr>
          <p:nvPr/>
        </p:nvPicPr>
        <p:blipFill>
          <a:blip r:embed="rId3"/>
          <a:stretch>
            <a:fillRect/>
          </a:stretch>
        </p:blipFill>
        <p:spPr>
          <a:xfrm>
            <a:off x="4396567" y="609600"/>
            <a:ext cx="7353300" cy="5638800"/>
          </a:xfrm>
          <a:prstGeom prst="rect">
            <a:avLst/>
          </a:prstGeom>
        </p:spPr>
      </p:pic>
    </p:spTree>
    <p:extLst>
      <p:ext uri="{BB962C8B-B14F-4D97-AF65-F5344CB8AC3E}">
        <p14:creationId xmlns:p14="http://schemas.microsoft.com/office/powerpoint/2010/main" val="626355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52B4FC-9823-7887-042B-F2F5410CFE3B}"/>
              </a:ext>
            </a:extLst>
          </p:cNvPr>
          <p:cNvPicPr>
            <a:picLocks noChangeAspect="1"/>
          </p:cNvPicPr>
          <p:nvPr/>
        </p:nvPicPr>
        <p:blipFill>
          <a:blip r:embed="rId2"/>
          <a:stretch>
            <a:fillRect/>
          </a:stretch>
        </p:blipFill>
        <p:spPr>
          <a:xfrm>
            <a:off x="0" y="0"/>
            <a:ext cx="12192000" cy="6858000"/>
          </a:xfrm>
          <a:prstGeom prst="rect">
            <a:avLst/>
          </a:prstGeom>
        </p:spPr>
      </p:pic>
      <p:sp>
        <p:nvSpPr>
          <p:cNvPr id="12" name="Slide Number Placeholder 11">
            <a:extLst>
              <a:ext uri="{FF2B5EF4-FFF2-40B4-BE49-F238E27FC236}">
                <a16:creationId xmlns:a16="http://schemas.microsoft.com/office/drawing/2014/main" id="{AEC88B7C-C50B-5EEA-33AF-2DAE65E2EBCC}"/>
              </a:ext>
            </a:extLst>
          </p:cNvPr>
          <p:cNvSpPr>
            <a:spLocks noGrp="1"/>
          </p:cNvSpPr>
          <p:nvPr>
            <p:ph type="sldNum" sz="quarter" idx="12"/>
          </p:nvPr>
        </p:nvSpPr>
        <p:spPr/>
        <p:txBody>
          <a:bodyPr/>
          <a:lstStyle/>
          <a:p>
            <a:fld id="{1C4C58B3-FD8E-EA4A-BA20-D0D41796DB20}" type="slidenum">
              <a:rPr lang="en-US" smtClean="0"/>
              <a:t>4</a:t>
            </a:fld>
            <a:endParaRPr lang="en-US"/>
          </a:p>
        </p:txBody>
      </p:sp>
      <p:sp>
        <p:nvSpPr>
          <p:cNvPr id="2" name="TextBox 1">
            <a:extLst>
              <a:ext uri="{FF2B5EF4-FFF2-40B4-BE49-F238E27FC236}">
                <a16:creationId xmlns:a16="http://schemas.microsoft.com/office/drawing/2014/main" id="{25155DE6-A592-0177-7AC4-831232BEA9EA}"/>
              </a:ext>
            </a:extLst>
          </p:cNvPr>
          <p:cNvSpPr txBox="1"/>
          <p:nvPr/>
        </p:nvSpPr>
        <p:spPr>
          <a:xfrm>
            <a:off x="485775" y="400050"/>
            <a:ext cx="8915400" cy="769441"/>
          </a:xfrm>
          <a:prstGeom prst="rect">
            <a:avLst/>
          </a:prstGeom>
          <a:noFill/>
        </p:spPr>
        <p:txBody>
          <a:bodyPr wrap="square" rtlCol="0">
            <a:spAutoFit/>
          </a:bodyPr>
          <a:lstStyle/>
          <a:p>
            <a:r>
              <a:rPr lang="en-US" sz="4400" b="1" dirty="0">
                <a:solidFill>
                  <a:schemeClr val="bg1"/>
                </a:solidFill>
                <a:latin typeface="Franklin Gothic Medium" panose="020B0603020102020204" pitchFamily="34" charset="0"/>
              </a:rPr>
              <a:t>Community System</a:t>
            </a:r>
          </a:p>
        </p:txBody>
      </p:sp>
      <p:pic>
        <p:nvPicPr>
          <p:cNvPr id="4" name="Picture 3">
            <a:extLst>
              <a:ext uri="{FF2B5EF4-FFF2-40B4-BE49-F238E27FC236}">
                <a16:creationId xmlns:a16="http://schemas.microsoft.com/office/drawing/2014/main" id="{0E089F56-538C-137F-5A73-A855939098BA}"/>
              </a:ext>
            </a:extLst>
          </p:cNvPr>
          <p:cNvPicPr>
            <a:picLocks noChangeAspect="1"/>
          </p:cNvPicPr>
          <p:nvPr/>
        </p:nvPicPr>
        <p:blipFill>
          <a:blip r:embed="rId3"/>
          <a:stretch>
            <a:fillRect/>
          </a:stretch>
        </p:blipFill>
        <p:spPr>
          <a:xfrm>
            <a:off x="1779092" y="1110010"/>
            <a:ext cx="1847504" cy="1847504"/>
          </a:xfrm>
          <a:prstGeom prst="rect">
            <a:avLst/>
          </a:prstGeom>
        </p:spPr>
      </p:pic>
      <p:pic>
        <p:nvPicPr>
          <p:cNvPr id="7" name="Picture 6">
            <a:extLst>
              <a:ext uri="{FF2B5EF4-FFF2-40B4-BE49-F238E27FC236}">
                <a16:creationId xmlns:a16="http://schemas.microsoft.com/office/drawing/2014/main" id="{6BB662D5-6520-8FE5-6A4E-BC66399D7B0E}"/>
              </a:ext>
            </a:extLst>
          </p:cNvPr>
          <p:cNvPicPr>
            <a:picLocks noChangeAspect="1"/>
          </p:cNvPicPr>
          <p:nvPr/>
        </p:nvPicPr>
        <p:blipFill>
          <a:blip r:embed="rId4"/>
          <a:stretch>
            <a:fillRect/>
          </a:stretch>
        </p:blipFill>
        <p:spPr>
          <a:xfrm>
            <a:off x="-246756" y="2003722"/>
            <a:ext cx="2586038" cy="2586038"/>
          </a:xfrm>
          <a:prstGeom prst="rect">
            <a:avLst/>
          </a:prstGeom>
        </p:spPr>
      </p:pic>
      <p:pic>
        <p:nvPicPr>
          <p:cNvPr id="10" name="Picture 9">
            <a:extLst>
              <a:ext uri="{FF2B5EF4-FFF2-40B4-BE49-F238E27FC236}">
                <a16:creationId xmlns:a16="http://schemas.microsoft.com/office/drawing/2014/main" id="{1EE7FB69-2857-E51E-80BA-7811691B2BD1}"/>
              </a:ext>
            </a:extLst>
          </p:cNvPr>
          <p:cNvPicPr>
            <a:picLocks noChangeAspect="1"/>
          </p:cNvPicPr>
          <p:nvPr/>
        </p:nvPicPr>
        <p:blipFill>
          <a:blip r:embed="rId5"/>
          <a:stretch>
            <a:fillRect/>
          </a:stretch>
        </p:blipFill>
        <p:spPr>
          <a:xfrm>
            <a:off x="8394500" y="857443"/>
            <a:ext cx="1492450" cy="1492450"/>
          </a:xfrm>
          <a:prstGeom prst="rect">
            <a:avLst/>
          </a:prstGeom>
        </p:spPr>
      </p:pic>
      <p:pic>
        <p:nvPicPr>
          <p:cNvPr id="16" name="Picture 15">
            <a:extLst>
              <a:ext uri="{FF2B5EF4-FFF2-40B4-BE49-F238E27FC236}">
                <a16:creationId xmlns:a16="http://schemas.microsoft.com/office/drawing/2014/main" id="{4ABBCD50-9C19-8653-B34B-9B123C40F36B}"/>
              </a:ext>
            </a:extLst>
          </p:cNvPr>
          <p:cNvPicPr>
            <a:picLocks noChangeAspect="1"/>
          </p:cNvPicPr>
          <p:nvPr/>
        </p:nvPicPr>
        <p:blipFill>
          <a:blip r:embed="rId6"/>
          <a:stretch>
            <a:fillRect/>
          </a:stretch>
        </p:blipFill>
        <p:spPr>
          <a:xfrm>
            <a:off x="8822529" y="4727375"/>
            <a:ext cx="1492450" cy="1492450"/>
          </a:xfrm>
          <a:prstGeom prst="rect">
            <a:avLst/>
          </a:prstGeom>
        </p:spPr>
      </p:pic>
      <p:pic>
        <p:nvPicPr>
          <p:cNvPr id="18" name="Picture 17">
            <a:extLst>
              <a:ext uri="{FF2B5EF4-FFF2-40B4-BE49-F238E27FC236}">
                <a16:creationId xmlns:a16="http://schemas.microsoft.com/office/drawing/2014/main" id="{86BE306C-6A3B-B53A-39E2-5B91019571F8}"/>
              </a:ext>
            </a:extLst>
          </p:cNvPr>
          <p:cNvPicPr>
            <a:picLocks noChangeAspect="1"/>
          </p:cNvPicPr>
          <p:nvPr/>
        </p:nvPicPr>
        <p:blipFill>
          <a:blip r:embed="rId7"/>
          <a:stretch>
            <a:fillRect/>
          </a:stretch>
        </p:blipFill>
        <p:spPr>
          <a:xfrm>
            <a:off x="1500188" y="4340225"/>
            <a:ext cx="2117725" cy="2117725"/>
          </a:xfrm>
          <a:prstGeom prst="rect">
            <a:avLst/>
          </a:prstGeom>
        </p:spPr>
      </p:pic>
      <p:pic>
        <p:nvPicPr>
          <p:cNvPr id="22" name="Picture 21">
            <a:extLst>
              <a:ext uri="{FF2B5EF4-FFF2-40B4-BE49-F238E27FC236}">
                <a16:creationId xmlns:a16="http://schemas.microsoft.com/office/drawing/2014/main" id="{86AF1425-5D06-E138-5289-4C89EADA4A11}"/>
              </a:ext>
            </a:extLst>
          </p:cNvPr>
          <p:cNvPicPr>
            <a:picLocks noChangeAspect="1"/>
          </p:cNvPicPr>
          <p:nvPr/>
        </p:nvPicPr>
        <p:blipFill>
          <a:blip r:embed="rId8"/>
          <a:stretch>
            <a:fillRect/>
          </a:stretch>
        </p:blipFill>
        <p:spPr>
          <a:xfrm>
            <a:off x="3632000" y="1703038"/>
            <a:ext cx="4762500" cy="4762500"/>
          </a:xfrm>
          <a:prstGeom prst="rect">
            <a:avLst/>
          </a:prstGeom>
        </p:spPr>
      </p:pic>
      <p:pic>
        <p:nvPicPr>
          <p:cNvPr id="24" name="Picture 23">
            <a:extLst>
              <a:ext uri="{FF2B5EF4-FFF2-40B4-BE49-F238E27FC236}">
                <a16:creationId xmlns:a16="http://schemas.microsoft.com/office/drawing/2014/main" id="{70EC1AAE-6ED0-450E-130B-AE1B7B9C480F}"/>
              </a:ext>
            </a:extLst>
          </p:cNvPr>
          <p:cNvPicPr>
            <a:picLocks noChangeAspect="1"/>
          </p:cNvPicPr>
          <p:nvPr/>
        </p:nvPicPr>
        <p:blipFill>
          <a:blip r:embed="rId9"/>
          <a:stretch>
            <a:fillRect/>
          </a:stretch>
        </p:blipFill>
        <p:spPr>
          <a:xfrm>
            <a:off x="9251154" y="2529086"/>
            <a:ext cx="1807371" cy="1807371"/>
          </a:xfrm>
          <a:prstGeom prst="rect">
            <a:avLst/>
          </a:prstGeom>
        </p:spPr>
      </p:pic>
      <p:pic>
        <p:nvPicPr>
          <p:cNvPr id="26" name="Picture 25">
            <a:extLst>
              <a:ext uri="{FF2B5EF4-FFF2-40B4-BE49-F238E27FC236}">
                <a16:creationId xmlns:a16="http://schemas.microsoft.com/office/drawing/2014/main" id="{C75B123A-6FA8-1E3C-87FC-AEA48739D911}"/>
              </a:ext>
            </a:extLst>
          </p:cNvPr>
          <p:cNvPicPr>
            <a:picLocks noChangeAspect="1"/>
          </p:cNvPicPr>
          <p:nvPr/>
        </p:nvPicPr>
        <p:blipFill>
          <a:blip r:embed="rId10"/>
          <a:stretch>
            <a:fillRect/>
          </a:stretch>
        </p:blipFill>
        <p:spPr>
          <a:xfrm>
            <a:off x="5912938" y="423266"/>
            <a:ext cx="1492450" cy="1492450"/>
          </a:xfrm>
          <a:prstGeom prst="rect">
            <a:avLst/>
          </a:prstGeom>
        </p:spPr>
      </p:pic>
    </p:spTree>
    <p:extLst>
      <p:ext uri="{BB962C8B-B14F-4D97-AF65-F5344CB8AC3E}">
        <p14:creationId xmlns:p14="http://schemas.microsoft.com/office/powerpoint/2010/main" val="138179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52B4FC-9823-7887-042B-F2F5410CFE3B}"/>
              </a:ext>
            </a:extLst>
          </p:cNvPr>
          <p:cNvPicPr>
            <a:picLocks noChangeAspect="1"/>
          </p:cNvPicPr>
          <p:nvPr/>
        </p:nvPicPr>
        <p:blipFill>
          <a:blip r:embed="rId2"/>
          <a:stretch>
            <a:fillRect/>
          </a:stretch>
        </p:blipFill>
        <p:spPr>
          <a:xfrm>
            <a:off x="0" y="0"/>
            <a:ext cx="12192000" cy="6858000"/>
          </a:xfrm>
          <a:prstGeom prst="rect">
            <a:avLst/>
          </a:prstGeom>
        </p:spPr>
      </p:pic>
      <p:sp>
        <p:nvSpPr>
          <p:cNvPr id="12" name="Slide Number Placeholder 11">
            <a:extLst>
              <a:ext uri="{FF2B5EF4-FFF2-40B4-BE49-F238E27FC236}">
                <a16:creationId xmlns:a16="http://schemas.microsoft.com/office/drawing/2014/main" id="{AEC88B7C-C50B-5EEA-33AF-2DAE65E2EBCC}"/>
              </a:ext>
            </a:extLst>
          </p:cNvPr>
          <p:cNvSpPr>
            <a:spLocks noGrp="1"/>
          </p:cNvSpPr>
          <p:nvPr>
            <p:ph type="sldNum" sz="quarter" idx="12"/>
          </p:nvPr>
        </p:nvSpPr>
        <p:spPr/>
        <p:txBody>
          <a:bodyPr/>
          <a:lstStyle/>
          <a:p>
            <a:fld id="{1C4C58B3-FD8E-EA4A-BA20-D0D41796DB20}" type="slidenum">
              <a:rPr lang="en-US" smtClean="0"/>
              <a:t>5</a:t>
            </a:fld>
            <a:endParaRPr lang="en-US"/>
          </a:p>
        </p:txBody>
      </p:sp>
      <p:sp>
        <p:nvSpPr>
          <p:cNvPr id="2" name="TextBox 1">
            <a:extLst>
              <a:ext uri="{FF2B5EF4-FFF2-40B4-BE49-F238E27FC236}">
                <a16:creationId xmlns:a16="http://schemas.microsoft.com/office/drawing/2014/main" id="{25155DE6-A592-0177-7AC4-831232BEA9EA}"/>
              </a:ext>
            </a:extLst>
          </p:cNvPr>
          <p:cNvSpPr txBox="1"/>
          <p:nvPr/>
        </p:nvSpPr>
        <p:spPr>
          <a:xfrm>
            <a:off x="485774" y="400050"/>
            <a:ext cx="10272713" cy="769441"/>
          </a:xfrm>
          <a:prstGeom prst="rect">
            <a:avLst/>
          </a:prstGeom>
          <a:noFill/>
        </p:spPr>
        <p:txBody>
          <a:bodyPr wrap="square" rtlCol="0">
            <a:spAutoFit/>
          </a:bodyPr>
          <a:lstStyle/>
          <a:p>
            <a:r>
              <a:rPr lang="en-US" sz="4400" b="1" dirty="0">
                <a:solidFill>
                  <a:schemeClr val="bg1"/>
                </a:solidFill>
                <a:latin typeface="Franklin Gothic Medium" panose="020B0603020102020204" pitchFamily="34" charset="0"/>
              </a:rPr>
              <a:t>Forces of Pacific Islander Oppression</a:t>
            </a:r>
          </a:p>
        </p:txBody>
      </p:sp>
      <p:sp>
        <p:nvSpPr>
          <p:cNvPr id="3" name="TextBox 2">
            <a:extLst>
              <a:ext uri="{FF2B5EF4-FFF2-40B4-BE49-F238E27FC236}">
                <a16:creationId xmlns:a16="http://schemas.microsoft.com/office/drawing/2014/main" id="{4B1AFECD-B709-7719-3861-52EE5862614E}"/>
              </a:ext>
            </a:extLst>
          </p:cNvPr>
          <p:cNvSpPr txBox="1"/>
          <p:nvPr/>
        </p:nvSpPr>
        <p:spPr>
          <a:xfrm>
            <a:off x="1414462" y="1569541"/>
            <a:ext cx="3914775" cy="1938992"/>
          </a:xfrm>
          <a:prstGeom prst="rect">
            <a:avLst/>
          </a:prstGeom>
          <a:solidFill>
            <a:srgbClr val="00607A"/>
          </a:solidFill>
        </p:spPr>
        <p:txBody>
          <a:bodyPr wrap="square" rtlCol="0">
            <a:spAutoFit/>
          </a:bodyPr>
          <a:lstStyle/>
          <a:p>
            <a:r>
              <a:rPr lang="en-US" sz="3000" dirty="0">
                <a:solidFill>
                  <a:schemeClr val="bg1"/>
                </a:solidFill>
                <a:latin typeface="Franklin Gothic Book" panose="020B0503020102020204" pitchFamily="34" charset="0"/>
              </a:rPr>
              <a:t>Active colonization and militarization of the Pacific – stolen land, stolen nourishment</a:t>
            </a:r>
          </a:p>
        </p:txBody>
      </p:sp>
      <p:sp>
        <p:nvSpPr>
          <p:cNvPr id="6" name="TextBox 5">
            <a:extLst>
              <a:ext uri="{FF2B5EF4-FFF2-40B4-BE49-F238E27FC236}">
                <a16:creationId xmlns:a16="http://schemas.microsoft.com/office/drawing/2014/main" id="{6BE1774F-5E7B-C9B8-29FD-BB8C92337848}"/>
              </a:ext>
            </a:extLst>
          </p:cNvPr>
          <p:cNvSpPr txBox="1"/>
          <p:nvPr/>
        </p:nvSpPr>
        <p:spPr>
          <a:xfrm>
            <a:off x="6067425" y="1529986"/>
            <a:ext cx="3914775" cy="1938992"/>
          </a:xfrm>
          <a:prstGeom prst="rect">
            <a:avLst/>
          </a:prstGeom>
          <a:solidFill>
            <a:srgbClr val="00607A"/>
          </a:solidFill>
        </p:spPr>
        <p:txBody>
          <a:bodyPr wrap="square" rtlCol="0">
            <a:spAutoFit/>
          </a:bodyPr>
          <a:lstStyle/>
          <a:p>
            <a:r>
              <a:rPr lang="en-US" sz="3000" dirty="0">
                <a:solidFill>
                  <a:schemeClr val="bg1"/>
                </a:solidFill>
                <a:latin typeface="Franklin Gothic Book" panose="020B0503020102020204" pitchFamily="34" charset="0"/>
              </a:rPr>
              <a:t>Aggregate data categories (i.e., API, NHPI) and poor research</a:t>
            </a:r>
          </a:p>
        </p:txBody>
      </p:sp>
      <p:sp>
        <p:nvSpPr>
          <p:cNvPr id="8" name="TextBox 7">
            <a:extLst>
              <a:ext uri="{FF2B5EF4-FFF2-40B4-BE49-F238E27FC236}">
                <a16:creationId xmlns:a16="http://schemas.microsoft.com/office/drawing/2014/main" id="{50C32B67-FF66-5E78-0B41-F2251177A96E}"/>
              </a:ext>
            </a:extLst>
          </p:cNvPr>
          <p:cNvSpPr txBox="1"/>
          <p:nvPr/>
        </p:nvSpPr>
        <p:spPr>
          <a:xfrm>
            <a:off x="1624013" y="4056863"/>
            <a:ext cx="3914775" cy="2400657"/>
          </a:xfrm>
          <a:prstGeom prst="rect">
            <a:avLst/>
          </a:prstGeom>
          <a:solidFill>
            <a:srgbClr val="00607A"/>
          </a:solidFill>
        </p:spPr>
        <p:txBody>
          <a:bodyPr wrap="square" rtlCol="0">
            <a:spAutoFit/>
          </a:bodyPr>
          <a:lstStyle/>
          <a:p>
            <a:r>
              <a:rPr lang="en-US" sz="3000" dirty="0">
                <a:solidFill>
                  <a:schemeClr val="bg1"/>
                </a:solidFill>
                <a:latin typeface="Franklin Gothic Book" panose="020B0503020102020204" pitchFamily="34" charset="0"/>
              </a:rPr>
              <a:t>Structural disinvestment due to aggregate funding &amp; community engagement</a:t>
            </a:r>
          </a:p>
        </p:txBody>
      </p:sp>
      <p:sp>
        <p:nvSpPr>
          <p:cNvPr id="9" name="TextBox 8">
            <a:extLst>
              <a:ext uri="{FF2B5EF4-FFF2-40B4-BE49-F238E27FC236}">
                <a16:creationId xmlns:a16="http://schemas.microsoft.com/office/drawing/2014/main" id="{39115A0C-B5A7-E379-992C-535A8381AFAB}"/>
              </a:ext>
            </a:extLst>
          </p:cNvPr>
          <p:cNvSpPr txBox="1"/>
          <p:nvPr/>
        </p:nvSpPr>
        <p:spPr>
          <a:xfrm>
            <a:off x="6067424" y="4056863"/>
            <a:ext cx="3914775" cy="1938992"/>
          </a:xfrm>
          <a:prstGeom prst="rect">
            <a:avLst/>
          </a:prstGeom>
          <a:solidFill>
            <a:srgbClr val="00607A"/>
          </a:solidFill>
        </p:spPr>
        <p:txBody>
          <a:bodyPr wrap="square" rtlCol="0">
            <a:spAutoFit/>
          </a:bodyPr>
          <a:lstStyle/>
          <a:p>
            <a:r>
              <a:rPr lang="en-US" sz="3000" dirty="0" err="1">
                <a:solidFill>
                  <a:schemeClr val="bg1"/>
                </a:solidFill>
                <a:latin typeface="Franklin Gothic Book" panose="020B0503020102020204" pitchFamily="34" charset="0"/>
              </a:rPr>
              <a:t>Queermisia</a:t>
            </a:r>
            <a:r>
              <a:rPr lang="en-US" sz="3000" dirty="0">
                <a:solidFill>
                  <a:schemeClr val="bg1"/>
                </a:solidFill>
                <a:latin typeface="Franklin Gothic Book" panose="020B0503020102020204" pitchFamily="34" charset="0"/>
              </a:rPr>
              <a:t> and </a:t>
            </a:r>
            <a:r>
              <a:rPr lang="en-US" sz="3000" dirty="0" err="1">
                <a:solidFill>
                  <a:schemeClr val="bg1"/>
                </a:solidFill>
                <a:latin typeface="Franklin Gothic Book" panose="020B0503020102020204" pitchFamily="34" charset="0"/>
              </a:rPr>
              <a:t>Transmisia</a:t>
            </a:r>
            <a:r>
              <a:rPr lang="en-US" sz="3000" dirty="0">
                <a:solidFill>
                  <a:schemeClr val="bg1"/>
                </a:solidFill>
                <a:latin typeface="Franklin Gothic Book" panose="020B0503020102020204" pitchFamily="34" charset="0"/>
              </a:rPr>
              <a:t> perpetuated by colonialism</a:t>
            </a:r>
          </a:p>
        </p:txBody>
      </p:sp>
    </p:spTree>
    <p:extLst>
      <p:ext uri="{BB962C8B-B14F-4D97-AF65-F5344CB8AC3E}">
        <p14:creationId xmlns:p14="http://schemas.microsoft.com/office/powerpoint/2010/main" val="581296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52B4FC-9823-7887-042B-F2F5410CFE3B}"/>
              </a:ext>
            </a:extLst>
          </p:cNvPr>
          <p:cNvPicPr>
            <a:picLocks noChangeAspect="1"/>
          </p:cNvPicPr>
          <p:nvPr/>
        </p:nvPicPr>
        <p:blipFill>
          <a:blip r:embed="rId2"/>
          <a:stretch>
            <a:fillRect/>
          </a:stretch>
        </p:blipFill>
        <p:spPr>
          <a:xfrm>
            <a:off x="0" y="0"/>
            <a:ext cx="12192000" cy="6858000"/>
          </a:xfrm>
          <a:prstGeom prst="rect">
            <a:avLst/>
          </a:prstGeom>
        </p:spPr>
      </p:pic>
      <p:sp>
        <p:nvSpPr>
          <p:cNvPr id="8" name="Subtitle 7">
            <a:extLst>
              <a:ext uri="{FF2B5EF4-FFF2-40B4-BE49-F238E27FC236}">
                <a16:creationId xmlns:a16="http://schemas.microsoft.com/office/drawing/2014/main" id="{B4A71DC2-34B2-C2FF-DE56-83B9241F09CB}"/>
              </a:ext>
            </a:extLst>
          </p:cNvPr>
          <p:cNvSpPr>
            <a:spLocks noGrp="1"/>
          </p:cNvSpPr>
          <p:nvPr>
            <p:ph type="subTitle" idx="1"/>
          </p:nvPr>
        </p:nvSpPr>
        <p:spPr>
          <a:xfrm>
            <a:off x="1338261" y="1181101"/>
            <a:ext cx="9891714" cy="4519612"/>
          </a:xfrm>
        </p:spPr>
        <p:txBody>
          <a:bodyPr>
            <a:noAutofit/>
          </a:bodyPr>
          <a:lstStyle/>
          <a:p>
            <a:pPr algn="l"/>
            <a:r>
              <a:rPr lang="en-US" sz="2600" i="1" dirty="0">
                <a:solidFill>
                  <a:schemeClr val="bg1"/>
                </a:solidFill>
                <a:latin typeface="Franklin Gothic Book" panose="020B0503020102020204" pitchFamily="34" charset="0"/>
              </a:rPr>
              <a:t>“It is critical to understand that NHPIs are distinct from Asian Americans, and these 2 groups were legally disaggregated during the Clinton administration.</a:t>
            </a:r>
            <a:r>
              <a:rPr lang="en-US" sz="2600" i="1" baseline="30000" dirty="0">
                <a:solidFill>
                  <a:schemeClr val="bg1"/>
                </a:solidFill>
                <a:latin typeface="Franklin Gothic Book" panose="020B0503020102020204" pitchFamily="34" charset="0"/>
                <a:hlinkClick r:id="rId3">
                  <a:extLst>
                    <a:ext uri="{A12FA001-AC4F-418D-AE19-62706E023703}">
                      <ahyp:hlinkClr xmlns:ahyp="http://schemas.microsoft.com/office/drawing/2018/hyperlinkcolor" val="tx"/>
                    </a:ext>
                  </a:extLst>
                </a:hlinkClick>
              </a:rPr>
              <a:t>2</a:t>
            </a:r>
            <a:r>
              <a:rPr lang="en-US" sz="2600" i="1" dirty="0">
                <a:solidFill>
                  <a:schemeClr val="bg1"/>
                </a:solidFill>
                <a:latin typeface="Franklin Gothic Book" panose="020B0503020102020204" pitchFamily="34" charset="0"/>
              </a:rPr>
              <a:t> NHPI nations contain no Asian countries and do not share any unifying history with Asian nations. Thus, using the antiquated term “Asian Americans and Pacific Islanders” (or “AAPI”) obscures the health disparities and oppression specific to the NHPI experience. When disaggregated, Native Hawaiians have shorter life spans and higher incidence of diabetes, asthma, substance abuse, and obesity compared with all major Asian American ethnic groups.”</a:t>
            </a:r>
          </a:p>
          <a:p>
            <a:pPr algn="l"/>
            <a:endParaRPr lang="en-US" sz="2600" i="1" dirty="0">
              <a:solidFill>
                <a:schemeClr val="bg1"/>
              </a:solidFill>
              <a:latin typeface="Franklin Gothic Book" panose="020B0503020102020204" pitchFamily="34" charset="0"/>
            </a:endParaRPr>
          </a:p>
          <a:p>
            <a:pPr algn="r"/>
            <a:r>
              <a:rPr lang="en-US" sz="2600" i="1" dirty="0">
                <a:solidFill>
                  <a:schemeClr val="bg1"/>
                </a:solidFill>
                <a:latin typeface="Franklin Gothic Book" panose="020B0503020102020204" pitchFamily="34" charset="0"/>
              </a:rPr>
              <a:t>- </a:t>
            </a:r>
            <a:r>
              <a:rPr lang="en-US" sz="2600" i="1" dirty="0" err="1">
                <a:solidFill>
                  <a:schemeClr val="bg1"/>
                </a:solidFill>
                <a:latin typeface="Franklin Gothic Book" panose="020B0503020102020204" pitchFamily="34" charset="0"/>
              </a:rPr>
              <a:t>Kekoa</a:t>
            </a:r>
            <a:r>
              <a:rPr lang="en-US" sz="2600" i="1" dirty="0">
                <a:solidFill>
                  <a:schemeClr val="bg1"/>
                </a:solidFill>
                <a:latin typeface="Franklin Gothic Book" panose="020B0503020102020204" pitchFamily="34" charset="0"/>
              </a:rPr>
              <a:t> </a:t>
            </a:r>
            <a:r>
              <a:rPr lang="en-US" sz="2600" i="1" dirty="0" err="1">
                <a:solidFill>
                  <a:schemeClr val="bg1"/>
                </a:solidFill>
                <a:latin typeface="Franklin Gothic Book" panose="020B0503020102020204" pitchFamily="34" charset="0"/>
              </a:rPr>
              <a:t>Taparra</a:t>
            </a:r>
            <a:r>
              <a:rPr lang="en-US" sz="2600" i="1" dirty="0">
                <a:solidFill>
                  <a:schemeClr val="bg1"/>
                </a:solidFill>
                <a:latin typeface="Franklin Gothic Book" panose="020B0503020102020204" pitchFamily="34" charset="0"/>
              </a:rPr>
              <a:t>, </a:t>
            </a:r>
            <a:r>
              <a:rPr lang="en-US" sz="2600" i="1" dirty="0" err="1">
                <a:solidFill>
                  <a:schemeClr val="bg1"/>
                </a:solidFill>
                <a:latin typeface="Franklin Gothic Book" panose="020B0503020102020204" pitchFamily="34" charset="0"/>
              </a:rPr>
              <a:t>MD,PhD</a:t>
            </a:r>
            <a:endParaRPr lang="en-US" sz="2600" i="1" dirty="0">
              <a:solidFill>
                <a:schemeClr val="bg1"/>
              </a:solidFill>
              <a:latin typeface="Franklin Gothic Book" panose="020B0503020102020204" pitchFamily="34" charset="0"/>
            </a:endParaRPr>
          </a:p>
          <a:p>
            <a:pPr algn="l"/>
            <a:endParaRPr lang="en-US" sz="2600" i="1" dirty="0">
              <a:solidFill>
                <a:schemeClr val="bg1"/>
              </a:solidFill>
              <a:latin typeface="Franklin Gothic Book" panose="020B0503020102020204" pitchFamily="34" charset="0"/>
            </a:endParaRPr>
          </a:p>
          <a:p>
            <a:pPr algn="l"/>
            <a:endParaRPr lang="en-US" sz="2600" i="1" dirty="0">
              <a:solidFill>
                <a:schemeClr val="bg1"/>
              </a:solidFill>
              <a:latin typeface="Franklin Gothic Book" panose="020B0503020102020204" pitchFamily="34" charset="0"/>
            </a:endParaRPr>
          </a:p>
        </p:txBody>
      </p:sp>
      <p:sp>
        <p:nvSpPr>
          <p:cNvPr id="12" name="Slide Number Placeholder 11">
            <a:extLst>
              <a:ext uri="{FF2B5EF4-FFF2-40B4-BE49-F238E27FC236}">
                <a16:creationId xmlns:a16="http://schemas.microsoft.com/office/drawing/2014/main" id="{AEC88B7C-C50B-5EEA-33AF-2DAE65E2EBCC}"/>
              </a:ext>
            </a:extLst>
          </p:cNvPr>
          <p:cNvSpPr>
            <a:spLocks noGrp="1"/>
          </p:cNvSpPr>
          <p:nvPr>
            <p:ph type="sldNum" sz="quarter" idx="12"/>
          </p:nvPr>
        </p:nvSpPr>
        <p:spPr/>
        <p:txBody>
          <a:bodyPr/>
          <a:lstStyle/>
          <a:p>
            <a:fld id="{1C4C58B3-FD8E-EA4A-BA20-D0D41796DB20}" type="slidenum">
              <a:rPr lang="en-US" smtClean="0"/>
              <a:t>6</a:t>
            </a:fld>
            <a:endParaRPr lang="en-US"/>
          </a:p>
        </p:txBody>
      </p:sp>
    </p:spTree>
    <p:extLst>
      <p:ext uri="{BB962C8B-B14F-4D97-AF65-F5344CB8AC3E}">
        <p14:creationId xmlns:p14="http://schemas.microsoft.com/office/powerpoint/2010/main" val="3799931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52B4FC-9823-7887-042B-F2F5410CFE3B}"/>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CEF20477-363D-9976-39D4-B40897A0EAE8}"/>
              </a:ext>
            </a:extLst>
          </p:cNvPr>
          <p:cNvSpPr>
            <a:spLocks noGrp="1"/>
          </p:cNvSpPr>
          <p:nvPr>
            <p:ph type="title"/>
          </p:nvPr>
        </p:nvSpPr>
        <p:spPr/>
        <p:txBody>
          <a:bodyPr/>
          <a:lstStyle/>
          <a:p>
            <a:r>
              <a:rPr lang="en-US" b="1" dirty="0">
                <a:solidFill>
                  <a:schemeClr val="bg1"/>
                </a:solidFill>
                <a:latin typeface="Franklin Gothic Book" panose="020B0503020102020204" pitchFamily="34" charset="0"/>
              </a:rPr>
              <a:t>Oppression’s Lasting Impact</a:t>
            </a:r>
          </a:p>
        </p:txBody>
      </p:sp>
      <p:sp>
        <p:nvSpPr>
          <p:cNvPr id="6" name="Content Placeholder 5">
            <a:extLst>
              <a:ext uri="{FF2B5EF4-FFF2-40B4-BE49-F238E27FC236}">
                <a16:creationId xmlns:a16="http://schemas.microsoft.com/office/drawing/2014/main" id="{94D7E7B1-B1B1-1782-12EC-D9568DF01D0A}"/>
              </a:ext>
            </a:extLst>
          </p:cNvPr>
          <p:cNvSpPr>
            <a:spLocks noGrp="1"/>
          </p:cNvSpPr>
          <p:nvPr>
            <p:ph idx="1"/>
          </p:nvPr>
        </p:nvSpPr>
        <p:spPr/>
        <p:txBody>
          <a:bodyPr/>
          <a:lstStyle/>
          <a:p>
            <a:pPr marL="514350" indent="-514350">
              <a:buFont typeface="+mj-lt"/>
              <a:buAutoNum type="arabicPeriod"/>
            </a:pPr>
            <a:r>
              <a:rPr lang="en-US" dirty="0">
                <a:solidFill>
                  <a:schemeClr val="bg1"/>
                </a:solidFill>
                <a:latin typeface="Franklin Gothic Book" panose="020B0503020102020204" pitchFamily="34" charset="0"/>
              </a:rPr>
              <a:t>One Pacific Islander specific public health specialist in the entire state of Oregon to respond to the pandemic </a:t>
            </a:r>
          </a:p>
          <a:p>
            <a:pPr marL="514350" indent="-514350">
              <a:buFont typeface="+mj-lt"/>
              <a:buAutoNum type="arabicPeriod"/>
            </a:pPr>
            <a:r>
              <a:rPr lang="en-US" dirty="0">
                <a:solidFill>
                  <a:schemeClr val="bg1"/>
                </a:solidFill>
                <a:latin typeface="Franklin Gothic Book" panose="020B0503020102020204" pitchFamily="34" charset="0"/>
              </a:rPr>
              <a:t>Between April 2020 – Feb 2021 UCLA’s NHPI Data &amp; Policy Research Lab noted PIs had the “highest per capita death rate in 18 of 20 US states reporting NHPI deaths.”</a:t>
            </a:r>
          </a:p>
          <a:p>
            <a:pPr marL="514350" indent="-514350">
              <a:buFont typeface="+mj-lt"/>
              <a:buAutoNum type="arabicPeriod"/>
            </a:pPr>
            <a:r>
              <a:rPr lang="en-US" dirty="0">
                <a:solidFill>
                  <a:schemeClr val="bg1"/>
                </a:solidFill>
                <a:latin typeface="Franklin Gothic Book" panose="020B0503020102020204" pitchFamily="34" charset="0"/>
              </a:rPr>
              <a:t>Poorly funded organizations with non-paid leaders operating over capacity </a:t>
            </a:r>
          </a:p>
          <a:p>
            <a:pPr marL="514350" indent="-514350">
              <a:buFont typeface="+mj-lt"/>
              <a:buAutoNum type="arabicPeriod"/>
            </a:pPr>
            <a:r>
              <a:rPr lang="en-US" dirty="0">
                <a:solidFill>
                  <a:schemeClr val="bg1"/>
                </a:solidFill>
                <a:latin typeface="Franklin Gothic Book" panose="020B0503020102020204" pitchFamily="34" charset="0"/>
              </a:rPr>
              <a:t>Loss of significant portions of Oregon’s PI community, including elders, orators, and cultural practitioners</a:t>
            </a:r>
          </a:p>
          <a:p>
            <a:pPr marL="514350" indent="-514350">
              <a:buFont typeface="+mj-lt"/>
              <a:buAutoNum type="arabicPeriod"/>
            </a:pPr>
            <a:endParaRPr lang="en-US" dirty="0">
              <a:solidFill>
                <a:schemeClr val="bg1"/>
              </a:solidFill>
              <a:latin typeface="Franklin Gothic Book" panose="020B0503020102020204" pitchFamily="34" charset="0"/>
            </a:endParaRPr>
          </a:p>
          <a:p>
            <a:pPr marL="514350" indent="-514350">
              <a:buFont typeface="+mj-lt"/>
              <a:buAutoNum type="arabicPeriod"/>
            </a:pPr>
            <a:endParaRPr lang="en-US" dirty="0">
              <a:solidFill>
                <a:schemeClr val="bg1"/>
              </a:solidFill>
              <a:latin typeface="Franklin Gothic Book" panose="020B0503020102020204" pitchFamily="34" charset="0"/>
            </a:endParaRPr>
          </a:p>
        </p:txBody>
      </p:sp>
      <p:sp>
        <p:nvSpPr>
          <p:cNvPr id="12" name="Slide Number Placeholder 11">
            <a:extLst>
              <a:ext uri="{FF2B5EF4-FFF2-40B4-BE49-F238E27FC236}">
                <a16:creationId xmlns:a16="http://schemas.microsoft.com/office/drawing/2014/main" id="{AEC88B7C-C50B-5EEA-33AF-2DAE65E2EBCC}"/>
              </a:ext>
            </a:extLst>
          </p:cNvPr>
          <p:cNvSpPr>
            <a:spLocks noGrp="1"/>
          </p:cNvSpPr>
          <p:nvPr>
            <p:ph type="sldNum" sz="quarter" idx="12"/>
          </p:nvPr>
        </p:nvSpPr>
        <p:spPr/>
        <p:txBody>
          <a:bodyPr/>
          <a:lstStyle/>
          <a:p>
            <a:fld id="{1C4C58B3-FD8E-EA4A-BA20-D0D41796DB20}" type="slidenum">
              <a:rPr lang="en-US" smtClean="0"/>
              <a:t>7</a:t>
            </a:fld>
            <a:endParaRPr lang="en-US"/>
          </a:p>
        </p:txBody>
      </p:sp>
    </p:spTree>
    <p:extLst>
      <p:ext uri="{BB962C8B-B14F-4D97-AF65-F5344CB8AC3E}">
        <p14:creationId xmlns:p14="http://schemas.microsoft.com/office/powerpoint/2010/main" val="1038046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52B4FC-9823-7887-042B-F2F5410CFE3B}"/>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6">
            <a:extLst>
              <a:ext uri="{FF2B5EF4-FFF2-40B4-BE49-F238E27FC236}">
                <a16:creationId xmlns:a16="http://schemas.microsoft.com/office/drawing/2014/main" id="{DA73D024-B5D9-DFE7-FF49-93734B500C37}"/>
              </a:ext>
            </a:extLst>
          </p:cNvPr>
          <p:cNvSpPr>
            <a:spLocks noGrp="1"/>
          </p:cNvSpPr>
          <p:nvPr>
            <p:ph type="ctrTitle"/>
          </p:nvPr>
        </p:nvSpPr>
        <p:spPr>
          <a:xfrm>
            <a:off x="1171575" y="1861344"/>
            <a:ext cx="9496424" cy="2428875"/>
          </a:xfrm>
        </p:spPr>
        <p:txBody>
          <a:bodyPr>
            <a:normAutofit/>
          </a:bodyPr>
          <a:lstStyle/>
          <a:p>
            <a:r>
              <a:rPr lang="en-US" dirty="0">
                <a:solidFill>
                  <a:schemeClr val="bg1"/>
                </a:solidFill>
                <a:latin typeface="Franklin Gothic Medium" panose="020B0603020102020204" pitchFamily="34" charset="0"/>
              </a:rPr>
              <a:t>Questions? </a:t>
            </a:r>
            <a:r>
              <a:rPr lang="en-US" sz="4400" dirty="0">
                <a:solidFill>
                  <a:schemeClr val="bg1"/>
                </a:solidFill>
                <a:latin typeface="Franklin Gothic Medium" panose="020B0603020102020204" pitchFamily="34" charset="0"/>
                <a:hlinkClick r:id="rId3"/>
              </a:rPr>
              <a:t>alyshia@alyshiamacaysa.com</a:t>
            </a:r>
            <a:br>
              <a:rPr lang="en-US" sz="4400" dirty="0">
                <a:solidFill>
                  <a:schemeClr val="bg1"/>
                </a:solidFill>
                <a:latin typeface="Franklin Gothic Medium" panose="020B0603020102020204" pitchFamily="34" charset="0"/>
              </a:rPr>
            </a:br>
            <a:r>
              <a:rPr lang="en-US" sz="4400" dirty="0" err="1">
                <a:solidFill>
                  <a:schemeClr val="bg1"/>
                </a:solidFill>
                <a:latin typeface="Franklin Gothic Medium" panose="020B0603020102020204" pitchFamily="34" charset="0"/>
              </a:rPr>
              <a:t>Alyshia</a:t>
            </a:r>
            <a:r>
              <a:rPr lang="en-US" sz="4400" dirty="0">
                <a:solidFill>
                  <a:schemeClr val="bg1"/>
                </a:solidFill>
                <a:latin typeface="Franklin Gothic Medium" panose="020B0603020102020204" pitchFamily="34" charset="0"/>
              </a:rPr>
              <a:t> | ORAAC Facilitator</a:t>
            </a:r>
          </a:p>
        </p:txBody>
      </p:sp>
      <p:sp>
        <p:nvSpPr>
          <p:cNvPr id="12" name="Slide Number Placeholder 11">
            <a:extLst>
              <a:ext uri="{FF2B5EF4-FFF2-40B4-BE49-F238E27FC236}">
                <a16:creationId xmlns:a16="http://schemas.microsoft.com/office/drawing/2014/main" id="{AEC88B7C-C50B-5EEA-33AF-2DAE65E2EBCC}"/>
              </a:ext>
            </a:extLst>
          </p:cNvPr>
          <p:cNvSpPr>
            <a:spLocks noGrp="1"/>
          </p:cNvSpPr>
          <p:nvPr>
            <p:ph type="sldNum" sz="quarter" idx="12"/>
          </p:nvPr>
        </p:nvSpPr>
        <p:spPr/>
        <p:txBody>
          <a:bodyPr/>
          <a:lstStyle/>
          <a:p>
            <a:fld id="{1C4C58B3-FD8E-EA4A-BA20-D0D41796DB20}" type="slidenum">
              <a:rPr lang="en-US" smtClean="0"/>
              <a:t>8</a:t>
            </a:fld>
            <a:endParaRPr lang="en-US"/>
          </a:p>
        </p:txBody>
      </p:sp>
    </p:spTree>
    <p:extLst>
      <p:ext uri="{BB962C8B-B14F-4D97-AF65-F5344CB8AC3E}">
        <p14:creationId xmlns:p14="http://schemas.microsoft.com/office/powerpoint/2010/main" val="3484105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F3515D1FE2D24BABF13D1247F86353" ma:contentTypeVersion="22" ma:contentTypeDescription="Create a new document." ma:contentTypeScope="" ma:versionID="a1f57e63f8dbfd30010d0f3cf69ce4d2">
  <xsd:schema xmlns:xsd="http://www.w3.org/2001/XMLSchema" xmlns:xs="http://www.w3.org/2001/XMLSchema" xmlns:p="http://schemas.microsoft.com/office/2006/metadata/properties" xmlns:ns1="http://schemas.microsoft.com/sharepoint/v3" xmlns:ns2="59da1016-2a1b-4f8a-9768-d7a4932f6f16" xmlns:ns3="b4817596-04ca-43a7-941c-57fdc3f11b77" xmlns:ns4="29e37942-99f6-4128-95c5-28406e3689d6" targetNamespace="http://schemas.microsoft.com/office/2006/metadata/properties" ma:root="true" ma:fieldsID="a4d34e3a9df7f82d4aa815e483abdb4f" ns1:_="" ns2:_="" ns3:_="" ns4:_="">
    <xsd:import namespace="http://schemas.microsoft.com/sharepoint/v3"/>
    <xsd:import namespace="59da1016-2a1b-4f8a-9768-d7a4932f6f16"/>
    <xsd:import namespace="b4817596-04ca-43a7-941c-57fdc3f11b77"/>
    <xsd:import namespace="29e37942-99f6-4128-95c5-28406e3689d6"/>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URL" minOccurs="0"/>
                <xsd:element ref="ns3:DocumentID" minOccurs="0"/>
                <xsd:element ref="ns3:Position" minOccurs="0"/>
                <xsd:element ref="ns2:Visible" minOccurs="0"/>
                <xsd:element ref="ns2:SharedWithUsers" minOccurs="0"/>
                <xsd:element ref="ns3:Meeting" minOccurs="0"/>
                <xsd:element ref="ns3:Meeting_x003a_Meeting_x0020_Lookup_x0020_Reference" minOccurs="0"/>
                <xsd:element ref="ns3:Language" minOccurs="0"/>
                <xsd:element ref="ns4:cz7u"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8"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2"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3"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4"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5" nillable="true" ma:displayName="Document Expiration Date" ma:format="DateOnly" ma:internalName="DocumentExpirationDate" ma:readOnly="false">
      <xsd:simpleType>
        <xsd:restriction base="dms:DateTime"/>
      </xsd:simpleType>
    </xsd:element>
    <xsd:element name="Visible" ma:index="17" nillable="true" ma:displayName="Visible" ma:default="1" ma:description="Refresh Documents? Click Save ↓" ma:internalName="Visible" ma:readOnly="false">
      <xsd:simpleType>
        <xsd:restriction base="dms:Boolean"/>
      </xsd:simple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4817596-04ca-43a7-941c-57fdc3f11b77" elementFormDefault="qualified">
    <xsd:import namespace="http://schemas.microsoft.com/office/2006/documentManagement/types"/>
    <xsd:import namespace="http://schemas.microsoft.com/office/infopath/2007/PartnerControls"/>
    <xsd:element name="Meta_x0020_Description" ma:index="6" nillable="true" ma:displayName="Meta Description" ma:internalName="Meta_x0020_Description" ma:readOnly="false">
      <xsd:simpleType>
        <xsd:restriction base="dms:Text"/>
      </xsd:simpleType>
    </xsd:element>
    <xsd:element name="Meta_x0020_Keywords" ma:index="7" nillable="true" ma:displayName="Meta Keywords" ma:internalName="Meta_x0020_Keywords" ma:readOnly="false">
      <xsd:simpleType>
        <xsd:restriction base="dms:Text"/>
      </xsd:simpleType>
    </xsd:element>
    <xsd:element name="DocumentID" ma:index="15" nillable="true" ma:displayName="DocumentID" ma:description="MeetingLibrary workflow" ma:internalName="DocumentID" ma:readOnly="false">
      <xsd:simpleType>
        <xsd:restriction base="dms:Text">
          <xsd:maxLength value="255"/>
        </xsd:restriction>
      </xsd:simpleType>
    </xsd:element>
    <xsd:element name="Position" ma:index="16" nillable="true" ma:displayName="Position" ma:description="Set unique document Position #s for each Meeting&#10;(e.g. Do not set two #3 positions for a meeting)" ma:format="Dropdown" ma:internalName="Position" ma:readOnly="false">
      <xsd:simpleType>
        <xsd:restriction base="dms:Choice">
          <xsd:enumeration value="01"/>
          <xsd:enumeration value="02"/>
          <xsd:enumeration value="03"/>
          <xsd:enumeration value="04"/>
          <xsd:enumeration value="05"/>
          <xsd:enumeration value="06"/>
          <xsd:enumeration value="07"/>
          <xsd:enumeration value="08"/>
          <xsd:enumeration value="09"/>
          <xsd:enumeration value="10"/>
        </xsd:restriction>
      </xsd:simpleType>
    </xsd:element>
    <xsd:element name="Meeting" ma:index="19" nillable="true" ma:displayName="Meeting" ma:list="{62291a25-5175-4717-8a8b-2dea5bba6694}" ma:internalName="Meeting" ma:showField="Meeting_x0020_Lookup_x0020_Refer">
      <xsd:simpleType>
        <xsd:restriction base="dms:Lookup"/>
      </xsd:simpleType>
    </xsd:element>
    <xsd:element name="Meeting_x003a_Meeting_x0020_Lookup_x0020_Reference" ma:index="20" nillable="true" ma:displayName="Meeting:Meeting Lookup Reference" ma:list="{62291a25-5175-4717-8a8b-2dea5bba6694}" ma:internalName="Meeting_x003a_Meeting_x0020_Lookup_x0020_Reference" ma:readOnly="true" ma:showField="Meeting_x0020_Lookup_x0020_Refer" ma:web="59da1016-2a1b-4f8a-9768-d7a4932f6f16">
      <xsd:simpleType>
        <xsd:restriction base="dms:Lookup"/>
      </xsd:simpleType>
    </xsd:element>
    <xsd:element name="Language" ma:index="21" nillable="true" ma:displayName="Language" ma:format="Dropdown" ma:internalName="Language">
      <xsd:simpleType>
        <xsd:restriction base="dms:Choice">
          <xsd:enumeration value="English"/>
          <xsd:enumeration value="Spanish"/>
          <xsd:enumeration value="Traditional Chinese"/>
          <xsd:enumeration value="Simplified Chinese"/>
          <xsd:enumeration value="Hmong"/>
          <xsd:enumeration value="Marshallese"/>
          <xsd:enumeration value="Portuguese"/>
          <xsd:enumeration value="Somali"/>
          <xsd:enumeration value="Vietnamese"/>
        </xsd:restriction>
      </xsd:simpleType>
    </xsd:element>
  </xsd:schema>
  <xsd:schema xmlns:xsd="http://www.w3.org/2001/XMLSchema" xmlns:xs="http://www.w3.org/2001/XMLSchema" xmlns:dms="http://schemas.microsoft.com/office/2006/documentManagement/types" xmlns:pc="http://schemas.microsoft.com/office/infopath/2007/PartnerControls" targetNamespace="29e37942-99f6-4128-95c5-28406e3689d6" elementFormDefault="qualified">
    <xsd:import namespace="http://schemas.microsoft.com/office/2006/documentManagement/types"/>
    <xsd:import namespace="http://schemas.microsoft.com/office/infopath/2007/PartnerControls"/>
    <xsd:element name="cz7u" ma:index="22" nillable="true" ma:displayName="Date" ma:format="DateOnly" ma:internalName="cz7u">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ACategory xmlns="59da1016-2a1b-4f8a-9768-d7a4932f6f16" xsi:nil="true"/>
    <Meta_x0020_Keywords xmlns="b4817596-04ca-43a7-941c-57fdc3f11b77" xsi:nil="true"/>
    <Language xmlns="b4817596-04ca-43a7-941c-57fdc3f11b77">English</Language>
    <Meta_x0020_Description xmlns="b4817596-04ca-43a7-941c-57fdc3f11b77" xsi:nil="true"/>
    <DocumentExpirationDate xmlns="59da1016-2a1b-4f8a-9768-d7a4932f6f16" xsi:nil="true"/>
    <IATopic xmlns="59da1016-2a1b-4f8a-9768-d7a4932f6f16" xsi:nil="true"/>
    <Position xmlns="b4817596-04ca-43a7-941c-57fdc3f11b77" xsi:nil="true"/>
    <IASubtopic xmlns="59da1016-2a1b-4f8a-9768-d7a4932f6f16" xsi:nil="true"/>
    <URL xmlns="http://schemas.microsoft.com/sharepoint/v3">
      <Url xsi:nil="true"/>
      <Description xsi:nil="true"/>
    </URL>
    <Meeting xmlns="b4817596-04ca-43a7-941c-57fdc3f11b77">11</Meeting>
    <DocumentID xmlns="b4817596-04ca-43a7-941c-57fdc3f11b77" xsi:nil="true"/>
    <Visible xmlns="59da1016-2a1b-4f8a-9768-d7a4932f6f16">true</Visible>
    <cz7u xmlns="29e37942-99f6-4128-95c5-28406e3689d6">2022-11-29T08:00:00+00:00</cz7u>
  </documentManagement>
</p:properties>
</file>

<file path=customXml/itemProps1.xml><?xml version="1.0" encoding="utf-8"?>
<ds:datastoreItem xmlns:ds="http://schemas.openxmlformats.org/officeDocument/2006/customXml" ds:itemID="{3503722C-3741-4DD4-B55A-5ADFF7F85895}"/>
</file>

<file path=customXml/itemProps2.xml><?xml version="1.0" encoding="utf-8"?>
<ds:datastoreItem xmlns:ds="http://schemas.openxmlformats.org/officeDocument/2006/customXml" ds:itemID="{76C967FB-03EA-4EBB-ABE5-6769E12069D3}"/>
</file>

<file path=customXml/itemProps3.xml><?xml version="1.0" encoding="utf-8"?>
<ds:datastoreItem xmlns:ds="http://schemas.openxmlformats.org/officeDocument/2006/customXml" ds:itemID="{B97F600B-3131-4051-98D1-CDA2650F85E2}"/>
</file>

<file path=docProps/app.xml><?xml version="1.0" encoding="utf-8"?>
<Properties xmlns="http://schemas.openxmlformats.org/officeDocument/2006/extended-properties" xmlns:vt="http://schemas.openxmlformats.org/officeDocument/2006/docPropsVTypes">
  <TotalTime>50</TotalTime>
  <Words>335</Words>
  <Application>Microsoft Office PowerPoint</Application>
  <PresentationFormat>Widescreen</PresentationFormat>
  <Paragraphs>35</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Franklin Gothic Book</vt:lpstr>
      <vt:lpstr>Franklin Gothic Medium</vt:lpstr>
      <vt:lpstr>Office Theme</vt:lpstr>
      <vt:lpstr>We Are Oceania:  Oregon’s Pacific Islander Community System</vt:lpstr>
      <vt:lpstr>Who are Pacific Islanders?</vt:lpstr>
      <vt:lpstr>Oregon’s PI Communities</vt:lpstr>
      <vt:lpstr>PowerPoint Presentation</vt:lpstr>
      <vt:lpstr>PowerPoint Presentation</vt:lpstr>
      <vt:lpstr>PowerPoint Presentation</vt:lpstr>
      <vt:lpstr>Oppression’s Lasting Impact</vt:lpstr>
      <vt:lpstr>Questions? alyshia@alyshiamacaysa.com Alyshia | ORAAC Facilitator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Are Oceania - OR PI Community Nov 2022</dc:title>
  <dc:creator>Alyshia Macaysa-Feracota</dc:creator>
  <cp:lastModifiedBy>Vine Sasha</cp:lastModifiedBy>
  <cp:revision>3</cp:revision>
  <dcterms:created xsi:type="dcterms:W3CDTF">2022-11-13T22:11:40Z</dcterms:created>
  <dcterms:modified xsi:type="dcterms:W3CDTF">2022-11-14T16:33:27Z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0x010100A4F3515D1FE2D24BABF13D1247F86353</vt:lpwstr>
  </property>
</Properties>
</file>